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Poppins Light" charset="1" panose="00000400000000000000"/>
      <p:regular r:id="rId24"/>
    </p:embeddedFont>
    <p:embeddedFont>
      <p:font typeface="Computer Says No" charset="1" panose="00000400000000000000"/>
      <p:regular r:id="rId25"/>
    </p:embeddedFont>
    <p:embeddedFont>
      <p:font typeface="Poppins" charset="1" panose="00000500000000000000"/>
      <p:regular r:id="rId26"/>
    </p:embeddedFont>
    <p:embeddedFont>
      <p:font typeface="Poppins Light Italics" charset="1" panose="00000400000000000000"/>
      <p:regular r:id="rId27"/>
    </p:embeddedFont>
    <p:embeddedFont>
      <p:font typeface="Poppins Bold" charset="1" panose="00000800000000000000"/>
      <p:regular r:id="rId28"/>
    </p:embeddedFont>
    <p:embeddedFont>
      <p:font typeface="Poppins Medium" charset="1" panose="00000600000000000000"/>
      <p:regular r:id="rId29"/>
    </p:embeddedFont>
    <p:embeddedFont>
      <p:font typeface="Poppins Italics" charset="1" panose="00000500000000000000"/>
      <p:regular r:id="rId37"/>
    </p:embeddedFont>
    <p:embeddedFont>
      <p:font typeface="Montserrat Classic Bold" charset="1" panose="00000800000000000000"/>
      <p:regular r:id="rId39"/>
    </p:embeddedFont>
    <p:embeddedFont>
      <p:font typeface="Montserrat Italics" charset="1" panose="000005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notesMasters/notesMaster1.xml" Type="http://schemas.openxmlformats.org/officeDocument/2006/relationships/notesMaster"/><Relationship Id="rId31" Target="theme/theme2.xml" Type="http://schemas.openxmlformats.org/officeDocument/2006/relationships/theme"/><Relationship Id="rId32" Target="notesSlides/notesSlide1.xml" Type="http://schemas.openxmlformats.org/officeDocument/2006/relationships/notesSlide"/><Relationship Id="rId33" Target="notesSlides/notesSlide2.xml" Type="http://schemas.openxmlformats.org/officeDocument/2006/relationships/notesSlide"/><Relationship Id="rId34" Target="notesSlides/notesSlide3.xml" Type="http://schemas.openxmlformats.org/officeDocument/2006/relationships/notesSlide"/><Relationship Id="rId35" Target="notesSlides/notesSlide4.xml" Type="http://schemas.openxmlformats.org/officeDocument/2006/relationships/notesSlide"/><Relationship Id="rId36" Target="notesSlides/notesSlide5.xml" Type="http://schemas.openxmlformats.org/officeDocument/2006/relationships/notesSlide"/><Relationship Id="rId37" Target="fonts/font37.fntdata" Type="http://schemas.openxmlformats.org/officeDocument/2006/relationships/font"/><Relationship Id="rId38" Target="notesSlides/notesSlide6.xml" Type="http://schemas.openxmlformats.org/officeDocument/2006/relationships/note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 aprendizaje de una IA se parece mucho a la analogía de como dibujar un búho, este ejemplo ilustra como funciona el iterar un algoritmo y sirve de base para explicar que es la IA generativa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Imagen necesaria para explicar las bases de la IA y el porqué se parece al cerebro humano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Algunos ejemplos de IAs de diferentes clasificaciones:</a:t>
            </a:r>
          </a:p>
          <a:p>
            <a:r>
              <a:rPr lang="en-US"/>
              <a:t/>
            </a:r>
          </a:p>
          <a:p>
            <a:r>
              <a:rPr lang="en-US"/>
              <a:t>- Social media (DL &amp; Sistemas de recomendación)</a:t>
            </a:r>
          </a:p>
          <a:p>
            <a:r>
              <a:rPr lang="en-US"/>
              <a:t>- GPS (TSP)</a:t>
            </a:r>
          </a:p>
          <a:p>
            <a:r>
              <a:rPr lang="en-US"/>
              <a:t>- Traductores (NLP)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"GNU/Linux Virtual Assistant"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Concepto mental abstracto es un definición de "Idea"</a:t>
            </a:r>
          </a:p>
          <a:p>
            <a:r>
              <a:rPr lang="en-US"/>
              <a:t/>
            </a:r>
          </a:p>
          <a:p>
            <a:r>
              <a:rPr lang="en-US"/>
              <a:t>Lnspiración para el proyecto "Lyra" antaño "GLVA", viene un par de personajes de ficción; ambos AIs con diferentes caracteristicas:</a:t>
            </a:r>
          </a:p>
          <a:p>
            <a:r>
              <a:rPr lang="en-US"/>
              <a:t/>
            </a:r>
          </a:p>
          <a:p>
            <a:r>
              <a:rPr lang="en-US"/>
              <a:t>- Cortana dió inspiración a la manera de repartir el software y parte de su arquitectura, además de la idea inicial del proyecto</a:t>
            </a:r>
          </a:p>
          <a:p>
            <a:r>
              <a:rPr lang="en-US"/>
              <a:t/>
            </a:r>
          </a:p>
          <a:p>
            <a:r>
              <a:rPr lang="en-US"/>
              <a:t>- Ultrón inspiró parte de la arquitectura y la división de responsabilidades en modelos más pequeños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 par de conceptos que mataron GNLV</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6.png" Type="http://schemas.openxmlformats.org/officeDocument/2006/relationships/image"/><Relationship Id="rId4"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7.png" Type="http://schemas.openxmlformats.org/officeDocument/2006/relationships/image"/><Relationship Id="rId4"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2.png" Type="http://schemas.openxmlformats.org/officeDocument/2006/relationships/image"/><Relationship Id="rId5" Target="../media/image16.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44.png" Type="http://schemas.openxmlformats.org/officeDocument/2006/relationships/image"/><Relationship Id="rId12" Target="../media/image45.svg" Type="http://schemas.openxmlformats.org/officeDocument/2006/relationships/image"/><Relationship Id="rId13" Target="../media/image46.png" Type="http://schemas.openxmlformats.org/officeDocument/2006/relationships/image"/><Relationship Id="rId14" Target="../media/image47.svg" Type="http://schemas.openxmlformats.org/officeDocument/2006/relationships/image"/><Relationship Id="rId2" Target="../media/image1.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pn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jpeg" Type="http://schemas.openxmlformats.org/officeDocument/2006/relationships/image"/><Relationship Id="rId7" Target="../media/image57.png" Type="http://schemas.openxmlformats.org/officeDocument/2006/relationships/image"/><Relationship Id="rId8" Target="../media/image58.png" Type="http://schemas.openxmlformats.org/officeDocument/2006/relationships/image"/><Relationship Id="rId9" Target="../media/image5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png" Type="http://schemas.openxmlformats.org/officeDocument/2006/relationships/image"/><Relationship Id="rId2" Target="../notesSlides/notesSlide3.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2.png" Type="http://schemas.openxmlformats.org/officeDocument/2006/relationships/image"/><Relationship Id="rId4" Target="../media/image16.png" Type="http://schemas.openxmlformats.org/officeDocument/2006/relationships/image"/><Relationship Id="rId5"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6.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2850925" y="6497858"/>
            <a:ext cx="6926813" cy="485916"/>
          </a:xfrm>
          <a:prstGeom prst="rect">
            <a:avLst/>
          </a:prstGeom>
        </p:spPr>
        <p:txBody>
          <a:bodyPr anchor="t" rtlCol="false" tIns="0" lIns="0" bIns="0" rIns="0">
            <a:spAutoFit/>
          </a:bodyPr>
          <a:lstStyle/>
          <a:p>
            <a:pPr algn="ctr">
              <a:lnSpc>
                <a:spcPts val="3799"/>
              </a:lnSpc>
            </a:pPr>
            <a:r>
              <a:rPr lang="en-US" sz="2714">
                <a:solidFill>
                  <a:srgbClr val="F2E2D7"/>
                </a:solidFill>
                <a:latin typeface="Poppins Light"/>
                <a:ea typeface="Poppins Light"/>
                <a:cs typeface="Poppins Light"/>
                <a:sym typeface="Poppins Light"/>
              </a:rPr>
              <a:t>@AndresMpa @xcerock</a:t>
            </a:r>
          </a:p>
        </p:txBody>
      </p:sp>
      <p:sp>
        <p:nvSpPr>
          <p:cNvPr name="Freeform 7" id="7"/>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8" id="8"/>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9" id="9"/>
          <p:cNvSpPr txBox="true"/>
          <p:nvPr/>
        </p:nvSpPr>
        <p:spPr>
          <a:xfrm rot="0">
            <a:off x="2427808" y="4463168"/>
            <a:ext cx="8127324" cy="2520605"/>
          </a:xfrm>
          <a:prstGeom prst="rect">
            <a:avLst/>
          </a:prstGeom>
        </p:spPr>
        <p:txBody>
          <a:bodyPr anchor="t" rtlCol="false" tIns="0" lIns="0" bIns="0" rIns="0">
            <a:spAutoFit/>
          </a:bodyPr>
          <a:lstStyle/>
          <a:p>
            <a:pPr algn="ctr">
              <a:lnSpc>
                <a:spcPts val="17048"/>
              </a:lnSpc>
            </a:pPr>
            <a:r>
              <a:rPr lang="en-US" sz="23677">
                <a:solidFill>
                  <a:srgbClr val="F2E2D7"/>
                </a:solidFill>
                <a:latin typeface="Computer Says No"/>
                <a:ea typeface="Computer Says No"/>
                <a:cs typeface="Computer Says No"/>
                <a:sym typeface="Computer Says No"/>
              </a:rPr>
              <a:t>LYRA</a:t>
            </a:r>
          </a:p>
        </p:txBody>
      </p:sp>
      <p:sp>
        <p:nvSpPr>
          <p:cNvPr name="Freeform 10" id="10"/>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
        <p:nvSpPr>
          <p:cNvPr name="TextBox 11" id="11"/>
          <p:cNvSpPr txBox="true"/>
          <p:nvPr/>
        </p:nvSpPr>
        <p:spPr>
          <a:xfrm rot="0">
            <a:off x="2850925" y="3372520"/>
            <a:ext cx="7103952" cy="771668"/>
          </a:xfrm>
          <a:prstGeom prst="rect">
            <a:avLst/>
          </a:prstGeom>
        </p:spPr>
        <p:txBody>
          <a:bodyPr anchor="t" rtlCol="false" tIns="0" lIns="0" bIns="0" rIns="0">
            <a:spAutoFit/>
          </a:bodyPr>
          <a:lstStyle/>
          <a:p>
            <a:pPr algn="ctr">
              <a:lnSpc>
                <a:spcPts val="5147"/>
              </a:lnSpc>
            </a:pPr>
            <a:r>
              <a:rPr lang="en-US" sz="7148">
                <a:solidFill>
                  <a:srgbClr val="F2E2D7"/>
                </a:solidFill>
                <a:latin typeface="Computer Says No"/>
                <a:ea typeface="Computer Says No"/>
                <a:cs typeface="Computer Says No"/>
                <a:sym typeface="Computer Says No"/>
              </a:rPr>
              <a:t>PROYECTO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ea typeface="Computer Says No"/>
                <a:cs typeface="Computer Says No"/>
                <a:sym typeface="Computer Says No"/>
              </a:rPr>
              <a:t>LA ACCIÓN</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783726" y="2819660"/>
            <a:ext cx="6988487" cy="5595357"/>
          </a:xfrm>
          <a:custGeom>
            <a:avLst/>
            <a:gdLst/>
            <a:ahLst/>
            <a:cxnLst/>
            <a:rect r="r" b="b" t="t" l="l"/>
            <a:pathLst>
              <a:path h="5595357" w="6988487">
                <a:moveTo>
                  <a:pt x="0" y="0"/>
                </a:moveTo>
                <a:lnTo>
                  <a:pt x="6988488" y="0"/>
                </a:lnTo>
                <a:lnTo>
                  <a:pt x="6988488" y="5595358"/>
                </a:lnTo>
                <a:lnTo>
                  <a:pt x="0" y="5595358"/>
                </a:lnTo>
                <a:lnTo>
                  <a:pt x="0" y="0"/>
                </a:lnTo>
                <a:close/>
              </a:path>
            </a:pathLst>
          </a:custGeom>
          <a:blipFill>
            <a:blip r:embed="rId3"/>
            <a:stretch>
              <a:fillRect l="0" t="0" r="0" b="0"/>
            </a:stretch>
          </a:blipFill>
        </p:spPr>
      </p:sp>
      <p:grpSp>
        <p:nvGrpSpPr>
          <p:cNvPr name="Group 3" id="3"/>
          <p:cNvGrpSpPr/>
          <p:nvPr/>
        </p:nvGrpSpPr>
        <p:grpSpPr>
          <a:xfrm rot="0">
            <a:off x="7984048" y="3189728"/>
            <a:ext cx="2668682" cy="680410"/>
            <a:chOff x="0" y="0"/>
            <a:chExt cx="702863" cy="179203"/>
          </a:xfrm>
        </p:grpSpPr>
        <p:sp>
          <p:nvSpPr>
            <p:cNvPr name="Freeform 4" id="4"/>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ea typeface="Poppins Light"/>
                  <a:cs typeface="Poppins Light"/>
                  <a:sym typeface="Poppins Light"/>
                </a:rPr>
                <a:t>Overengineering</a:t>
              </a:r>
            </a:p>
          </p:txBody>
        </p:sp>
      </p:grpSp>
      <p:sp>
        <p:nvSpPr>
          <p:cNvPr name="Freeform 6" id="6"/>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4"/>
            <a:stretch>
              <a:fillRect l="0" t="0" r="0" b="0"/>
            </a:stretch>
          </a:blipFill>
        </p:spPr>
      </p:sp>
      <p:sp>
        <p:nvSpPr>
          <p:cNvPr name="TextBox 7" id="7"/>
          <p:cNvSpPr txBox="true"/>
          <p:nvPr/>
        </p:nvSpPr>
        <p:spPr>
          <a:xfrm rot="0">
            <a:off x="5148635" y="1768530"/>
            <a:ext cx="8512282" cy="1230699"/>
          </a:xfrm>
          <a:prstGeom prst="rect">
            <a:avLst/>
          </a:prstGeom>
        </p:spPr>
        <p:txBody>
          <a:bodyPr anchor="t" rtlCol="false" tIns="0" lIns="0" bIns="0" rIns="0">
            <a:spAutoFit/>
          </a:bodyPr>
          <a:lstStyle/>
          <a:p>
            <a:pPr algn="ctr" marL="0" indent="0" lvl="0">
              <a:lnSpc>
                <a:spcPts val="8235"/>
              </a:lnSpc>
              <a:spcBef>
                <a:spcPct val="0"/>
              </a:spcBef>
            </a:pPr>
            <a:r>
              <a:rPr lang="en-US" sz="11438">
                <a:solidFill>
                  <a:srgbClr val="6866E1"/>
                </a:solidFill>
                <a:latin typeface="Computer Says No"/>
                <a:ea typeface="Computer Says No"/>
                <a:cs typeface="Computer Says No"/>
                <a:sym typeface="Computer Says No"/>
              </a:rPr>
              <a:t>HANDS ON FAILURE</a:t>
            </a:r>
          </a:p>
        </p:txBody>
      </p:sp>
      <p:sp>
        <p:nvSpPr>
          <p:cNvPr name="TextBox 8" id="8"/>
          <p:cNvSpPr txBox="true"/>
          <p:nvPr/>
        </p:nvSpPr>
        <p:spPr>
          <a:xfrm rot="0">
            <a:off x="7984048" y="3978171"/>
            <a:ext cx="8105145" cy="1101381"/>
          </a:xfrm>
          <a:prstGeom prst="rect">
            <a:avLst/>
          </a:prstGeom>
        </p:spPr>
        <p:txBody>
          <a:bodyPr anchor="t" rtlCol="false" tIns="0" lIns="0" bIns="0" rIns="0">
            <a:spAutoFit/>
          </a:bodyPr>
          <a:lstStyle/>
          <a:p>
            <a:pPr algn="l">
              <a:lnSpc>
                <a:spcPts val="2999"/>
              </a:lnSpc>
            </a:pPr>
            <a:r>
              <a:rPr lang="en-US" sz="1851">
                <a:solidFill>
                  <a:srgbClr val="FFFFFF"/>
                </a:solidFill>
                <a:latin typeface="Poppins Light"/>
                <a:ea typeface="Poppins Light"/>
                <a:cs typeface="Poppins Light"/>
                <a:sym typeface="Poppins Light"/>
              </a:rPr>
              <a:t>Se refiere al proceso de diseñar un producto, sistema o solución de manera excesivamente compleja o elaborada, más allá de lo necesario para cumplir con su función o requerimientos</a:t>
            </a:r>
          </a:p>
        </p:txBody>
      </p:sp>
      <p:grpSp>
        <p:nvGrpSpPr>
          <p:cNvPr name="Group 9" id="9"/>
          <p:cNvGrpSpPr/>
          <p:nvPr/>
        </p:nvGrpSpPr>
        <p:grpSpPr>
          <a:xfrm rot="0">
            <a:off x="7984048" y="5670102"/>
            <a:ext cx="2668682" cy="680410"/>
            <a:chOff x="0" y="0"/>
            <a:chExt cx="702863" cy="179203"/>
          </a:xfrm>
        </p:grpSpPr>
        <p:sp>
          <p:nvSpPr>
            <p:cNvPr name="Freeform 10" id="10"/>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11" id="11"/>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ea typeface="Poppins Light"/>
                  <a:cs typeface="Poppins Light"/>
                  <a:sym typeface="Poppins Light"/>
                </a:rPr>
                <a:t>Technical debt</a:t>
              </a:r>
            </a:p>
          </p:txBody>
        </p:sp>
      </p:grpSp>
      <p:sp>
        <p:nvSpPr>
          <p:cNvPr name="TextBox 12" id="12"/>
          <p:cNvSpPr txBox="true"/>
          <p:nvPr/>
        </p:nvSpPr>
        <p:spPr>
          <a:xfrm rot="0">
            <a:off x="7984048" y="6458545"/>
            <a:ext cx="8105145" cy="1472856"/>
          </a:xfrm>
          <a:prstGeom prst="rect">
            <a:avLst/>
          </a:prstGeom>
        </p:spPr>
        <p:txBody>
          <a:bodyPr anchor="t" rtlCol="false" tIns="0" lIns="0" bIns="0" rIns="0">
            <a:spAutoFit/>
          </a:bodyPr>
          <a:lstStyle/>
          <a:p>
            <a:pPr algn="l">
              <a:lnSpc>
                <a:spcPts val="2999"/>
              </a:lnSpc>
            </a:pPr>
            <a:r>
              <a:rPr lang="en-US" sz="1851">
                <a:solidFill>
                  <a:srgbClr val="FFFFFF"/>
                </a:solidFill>
                <a:latin typeface="Poppins Light"/>
                <a:ea typeface="Poppins Light"/>
                <a:cs typeface="Poppins Light"/>
                <a:sym typeface="Poppins Light"/>
              </a:rPr>
              <a:t>Es un término en desarrollo de software que se refiere a las decisiones de diseño o implementación que se toman para obtener resultados a corto plazo, pero que pueden comprometer la calidad del código y la mantenibilidad a largo plazo</a:t>
            </a:r>
          </a:p>
        </p:txBody>
      </p:sp>
      <p:sp>
        <p:nvSpPr>
          <p:cNvPr name="TextBox 13" id="13"/>
          <p:cNvSpPr txBox="true"/>
          <p:nvPr/>
        </p:nvSpPr>
        <p:spPr>
          <a:xfrm rot="0">
            <a:off x="1028700" y="8814144"/>
            <a:ext cx="8358783" cy="358431"/>
          </a:xfrm>
          <a:prstGeom prst="rect">
            <a:avLst/>
          </a:prstGeom>
        </p:spPr>
        <p:txBody>
          <a:bodyPr anchor="t" rtlCol="false" tIns="0" lIns="0" bIns="0" rIns="0">
            <a:spAutoFit/>
          </a:bodyPr>
          <a:lstStyle/>
          <a:p>
            <a:pPr algn="l">
              <a:lnSpc>
                <a:spcPts val="2999"/>
              </a:lnSpc>
            </a:pPr>
            <a:r>
              <a:rPr lang="en-US" sz="1851" i="true">
                <a:solidFill>
                  <a:srgbClr val="FFFFFF"/>
                </a:solidFill>
                <a:latin typeface="Poppins Italics"/>
                <a:ea typeface="Poppins Italics"/>
                <a:cs typeface="Poppins Italics"/>
                <a:sym typeface="Poppins Italics"/>
              </a:rPr>
              <a:t>*Aplica sobre todo para proyectos open source o de licencia copy-left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94186" y="406589"/>
            <a:ext cx="7937973" cy="9510914"/>
            <a:chOff x="0" y="0"/>
            <a:chExt cx="8585708" cy="10287000"/>
          </a:xfrm>
        </p:grpSpPr>
        <p:sp>
          <p:nvSpPr>
            <p:cNvPr name="Freeform 3" id="3"/>
            <p:cNvSpPr/>
            <p:nvPr/>
          </p:nvSpPr>
          <p:spPr>
            <a:xfrm flipH="false" flipV="false" rot="0">
              <a:off x="0" y="0"/>
              <a:ext cx="8585708" cy="10287000"/>
            </a:xfrm>
            <a:custGeom>
              <a:avLst/>
              <a:gdLst/>
              <a:ahLst/>
              <a:cxnLst/>
              <a:rect r="r" b="b" t="t" l="l"/>
              <a:pathLst>
                <a:path h="10287000" w="8585708">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67569" t="0" r="-196887" b="0"/>
              </a:stretch>
            </a:blipFill>
          </p:spPr>
        </p:sp>
      </p:grpSp>
      <p:sp>
        <p:nvSpPr>
          <p:cNvPr name="TextBox 4" id="4"/>
          <p:cNvSpPr txBox="true"/>
          <p:nvPr/>
        </p:nvSpPr>
        <p:spPr>
          <a:xfrm rot="0">
            <a:off x="8222735" y="2386246"/>
            <a:ext cx="8652476" cy="1032113"/>
          </a:xfrm>
          <a:prstGeom prst="rect">
            <a:avLst/>
          </a:prstGeom>
        </p:spPr>
        <p:txBody>
          <a:bodyPr anchor="t" rtlCol="false" tIns="0" lIns="0" bIns="0" rIns="0">
            <a:spAutoFit/>
          </a:bodyPr>
          <a:lstStyle/>
          <a:p>
            <a:pPr algn="l" marL="0" indent="0" lvl="0">
              <a:lnSpc>
                <a:spcPts val="6934"/>
              </a:lnSpc>
              <a:spcBef>
                <a:spcPct val="0"/>
              </a:spcBef>
            </a:pPr>
            <a:r>
              <a:rPr lang="en-US" sz="9631">
                <a:solidFill>
                  <a:srgbClr val="6866E1"/>
                </a:solidFill>
                <a:latin typeface="Computer Says No"/>
                <a:ea typeface="Computer Says No"/>
                <a:cs typeface="Computer Says No"/>
                <a:sym typeface="Computer Says No"/>
              </a:rPr>
              <a:t>¿QUÉ ES LYRA?</a:t>
            </a:r>
          </a:p>
        </p:txBody>
      </p:sp>
      <p:sp>
        <p:nvSpPr>
          <p:cNvPr name="TextBox 5" id="5"/>
          <p:cNvSpPr txBox="true"/>
          <p:nvPr/>
        </p:nvSpPr>
        <p:spPr>
          <a:xfrm rot="0">
            <a:off x="8437211" y="3537844"/>
            <a:ext cx="8223524" cy="4197026"/>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Lyra pretende ser un asistente virtual Open Source, sin telemetría, escalable según las necesidades del usuario, basado en SMLs para sistemas GNU/Linux que permita aumentar sus capacidades de contexto dependiendo de los perks (SLMs) que el usuario del sistema agregue desde el marketplace propio de la app; los cuales son modelos curados o bien desde modelos custom agregado de manera manual a la arquitectura del software.</a:t>
            </a:r>
          </a:p>
        </p:txBody>
      </p:sp>
      <p:sp>
        <p:nvSpPr>
          <p:cNvPr name="Freeform 6" id="6"/>
          <p:cNvSpPr/>
          <p:nvPr/>
        </p:nvSpPr>
        <p:spPr>
          <a:xfrm flipH="true" flipV="false" rot="0">
            <a:off x="14548536" y="76425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3"/>
            <a:stretch>
              <a:fillRect l="0" t="0" r="0" b="0"/>
            </a:stretch>
          </a:blipFill>
        </p:spPr>
      </p:sp>
      <p:sp>
        <p:nvSpPr>
          <p:cNvPr name="Freeform 7" id="7"/>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10723671" y="-35558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9" id="9"/>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5"/>
            <a:stretch>
              <a:fillRect l="0" t="0" r="0" b="0"/>
            </a:stretch>
          </a:blipFill>
        </p:spPr>
      </p:sp>
      <p:sp>
        <p:nvSpPr>
          <p:cNvPr name="Freeform 10" id="10"/>
          <p:cNvSpPr/>
          <p:nvPr/>
        </p:nvSpPr>
        <p:spPr>
          <a:xfrm flipH="false" flipV="false" rot="0">
            <a:off x="8437211" y="8596094"/>
            <a:ext cx="1318398" cy="1321409"/>
          </a:xfrm>
          <a:custGeom>
            <a:avLst/>
            <a:gdLst/>
            <a:ahLst/>
            <a:cxnLst/>
            <a:rect r="r" b="b" t="t" l="l"/>
            <a:pathLst>
              <a:path h="1321409" w="1318398">
                <a:moveTo>
                  <a:pt x="0" y="0"/>
                </a:moveTo>
                <a:lnTo>
                  <a:pt x="1318398" y="0"/>
                </a:lnTo>
                <a:lnTo>
                  <a:pt x="1318398" y="1321409"/>
                </a:lnTo>
                <a:lnTo>
                  <a:pt x="0" y="1321409"/>
                </a:lnTo>
                <a:lnTo>
                  <a:pt x="0" y="0"/>
                </a:lnTo>
                <a:close/>
              </a:path>
            </a:pathLst>
          </a:custGeom>
          <a:blipFill>
            <a:blip r:embed="rId6"/>
            <a:stretch>
              <a:fillRect l="0" t="0" r="0" b="0"/>
            </a:stretch>
          </a:blipFill>
        </p:spPr>
      </p:sp>
      <p:sp>
        <p:nvSpPr>
          <p:cNvPr name="Freeform 11" id="11"/>
          <p:cNvSpPr/>
          <p:nvPr/>
        </p:nvSpPr>
        <p:spPr>
          <a:xfrm flipH="false" flipV="false" rot="0">
            <a:off x="9972508" y="8596094"/>
            <a:ext cx="4359129" cy="1321409"/>
          </a:xfrm>
          <a:custGeom>
            <a:avLst/>
            <a:gdLst/>
            <a:ahLst/>
            <a:cxnLst/>
            <a:rect r="r" b="b" t="t" l="l"/>
            <a:pathLst>
              <a:path h="1321409" w="4359129">
                <a:moveTo>
                  <a:pt x="0" y="0"/>
                </a:moveTo>
                <a:lnTo>
                  <a:pt x="4359129" y="0"/>
                </a:lnTo>
                <a:lnTo>
                  <a:pt x="4359129" y="1321409"/>
                </a:lnTo>
                <a:lnTo>
                  <a:pt x="0" y="1321409"/>
                </a:lnTo>
                <a:lnTo>
                  <a:pt x="0" y="0"/>
                </a:lnTo>
                <a:close/>
              </a:path>
            </a:pathLst>
          </a:custGeom>
          <a:blipFill>
            <a:blip r:embed="rId7"/>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5" id="5"/>
          <p:cNvSpPr txBox="true"/>
          <p:nvPr/>
        </p:nvSpPr>
        <p:spPr>
          <a:xfrm rot="0">
            <a:off x="4338661" y="2105071"/>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PUNTOS CLAVE</a:t>
            </a:r>
          </a:p>
        </p:txBody>
      </p:sp>
      <p:sp>
        <p:nvSpPr>
          <p:cNvPr name="Freeform 6" id="6"/>
          <p:cNvSpPr/>
          <p:nvPr/>
        </p:nvSpPr>
        <p:spPr>
          <a:xfrm flipH="false" flipV="false" rot="0">
            <a:off x="4307131" y="4124149"/>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087335" y="4056982"/>
            <a:ext cx="2113329" cy="2113329"/>
          </a:xfrm>
          <a:custGeom>
            <a:avLst/>
            <a:gdLst/>
            <a:ahLst/>
            <a:cxnLst/>
            <a:rect r="r" b="b" t="t" l="l"/>
            <a:pathLst>
              <a:path h="2113329" w="2113329">
                <a:moveTo>
                  <a:pt x="0" y="0"/>
                </a:moveTo>
                <a:lnTo>
                  <a:pt x="2113330" y="0"/>
                </a:lnTo>
                <a:lnTo>
                  <a:pt x="2113330" y="2113330"/>
                </a:lnTo>
                <a:lnTo>
                  <a:pt x="0" y="21133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866072" y="4124149"/>
            <a:ext cx="2113329" cy="2113329"/>
          </a:xfrm>
          <a:custGeom>
            <a:avLst/>
            <a:gdLst/>
            <a:ahLst/>
            <a:cxnLst/>
            <a:rect r="r" b="b" t="t" l="l"/>
            <a:pathLst>
              <a:path h="2113329" w="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4710877" y="4852751"/>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ea typeface="Computer Says No"/>
                <a:cs typeface="Computer Says No"/>
                <a:sym typeface="Computer Says No"/>
              </a:rPr>
              <a:t>01</a:t>
            </a:r>
          </a:p>
        </p:txBody>
      </p:sp>
      <p:sp>
        <p:nvSpPr>
          <p:cNvPr name="TextBox 10" id="10"/>
          <p:cNvSpPr txBox="true"/>
          <p:nvPr/>
        </p:nvSpPr>
        <p:spPr>
          <a:xfrm rot="0">
            <a:off x="8492503" y="4787936"/>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ea typeface="Computer Says No"/>
                <a:cs typeface="Computer Says No"/>
                <a:sym typeface="Computer Says No"/>
              </a:rPr>
              <a:t>02</a:t>
            </a:r>
          </a:p>
        </p:txBody>
      </p:sp>
      <p:sp>
        <p:nvSpPr>
          <p:cNvPr name="TextBox 11" id="11"/>
          <p:cNvSpPr txBox="true"/>
          <p:nvPr/>
        </p:nvSpPr>
        <p:spPr>
          <a:xfrm rot="0">
            <a:off x="12269819" y="4855102"/>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ea typeface="Computer Says No"/>
                <a:cs typeface="Computer Says No"/>
                <a:sym typeface="Computer Says No"/>
              </a:rPr>
              <a:t>03</a:t>
            </a:r>
          </a:p>
        </p:txBody>
      </p:sp>
      <p:sp>
        <p:nvSpPr>
          <p:cNvPr name="TextBox 12" id="12"/>
          <p:cNvSpPr txBox="true"/>
          <p:nvPr/>
        </p:nvSpPr>
        <p:spPr>
          <a:xfrm rot="0">
            <a:off x="11361981" y="6551682"/>
            <a:ext cx="3121512" cy="729906"/>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ea typeface="Poppins Light"/>
                <a:cs typeface="Poppins Light"/>
                <a:sym typeface="Poppins Light"/>
              </a:rPr>
              <a:t>Crecimiento acorde al usuario</a:t>
            </a:r>
          </a:p>
        </p:txBody>
      </p:sp>
      <p:sp>
        <p:nvSpPr>
          <p:cNvPr name="TextBox 13" id="13"/>
          <p:cNvSpPr txBox="true"/>
          <p:nvPr/>
        </p:nvSpPr>
        <p:spPr>
          <a:xfrm rot="0">
            <a:off x="7583244" y="6551682"/>
            <a:ext cx="3121512" cy="1101381"/>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ea typeface="Poppins Light"/>
                <a:cs typeface="Poppins Light"/>
                <a:sym typeface="Poppins Light"/>
              </a:rPr>
              <a:t>Enfoque a la personalización por parte del usuario</a:t>
            </a:r>
          </a:p>
        </p:txBody>
      </p:sp>
      <p:sp>
        <p:nvSpPr>
          <p:cNvPr name="AutoShape 14" id="14"/>
          <p:cNvSpPr/>
          <p:nvPr/>
        </p:nvSpPr>
        <p:spPr>
          <a:xfrm flipV="true">
            <a:off x="10163292" y="5204626"/>
            <a:ext cx="1702780" cy="0"/>
          </a:xfrm>
          <a:prstGeom prst="line">
            <a:avLst/>
          </a:prstGeom>
          <a:ln cap="rnd" w="47625">
            <a:solidFill>
              <a:srgbClr val="5CE5F8"/>
            </a:solidFill>
            <a:prstDash val="sysDot"/>
            <a:headEnd type="none" len="sm" w="sm"/>
            <a:tailEnd type="none" len="sm" w="sm"/>
          </a:ln>
        </p:spPr>
      </p:sp>
      <p:sp>
        <p:nvSpPr>
          <p:cNvPr name="AutoShape 15" id="15"/>
          <p:cNvSpPr/>
          <p:nvPr/>
        </p:nvSpPr>
        <p:spPr>
          <a:xfrm>
            <a:off x="6384555" y="5137460"/>
            <a:ext cx="1702780" cy="0"/>
          </a:xfrm>
          <a:prstGeom prst="line">
            <a:avLst/>
          </a:prstGeom>
          <a:ln cap="rnd" w="47625">
            <a:solidFill>
              <a:srgbClr val="5CE5F8"/>
            </a:solidFill>
            <a:prstDash val="sysDot"/>
            <a:headEnd type="none" len="sm" w="sm"/>
            <a:tailEnd type="none" len="sm" w="sm"/>
          </a:ln>
        </p:spPr>
      </p:sp>
      <p:sp>
        <p:nvSpPr>
          <p:cNvPr name="TextBox 16" id="16"/>
          <p:cNvSpPr txBox="true"/>
          <p:nvPr/>
        </p:nvSpPr>
        <p:spPr>
          <a:xfrm rot="0">
            <a:off x="3804507" y="6551682"/>
            <a:ext cx="3121512" cy="358431"/>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ea typeface="Poppins Light"/>
                <a:cs typeface="Poppins Light"/>
                <a:sym typeface="Poppins Light"/>
              </a:rPr>
              <a:t>Open Source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499563" y="3993720"/>
            <a:ext cx="8759737" cy="5264580"/>
          </a:xfrm>
          <a:custGeom>
            <a:avLst/>
            <a:gdLst/>
            <a:ahLst/>
            <a:cxnLst/>
            <a:rect r="r" b="b" t="t" l="l"/>
            <a:pathLst>
              <a:path h="5264580" w="8759737">
                <a:moveTo>
                  <a:pt x="0" y="0"/>
                </a:moveTo>
                <a:lnTo>
                  <a:pt x="8759737" y="0"/>
                </a:lnTo>
                <a:lnTo>
                  <a:pt x="8759737" y="5264580"/>
                </a:lnTo>
                <a:lnTo>
                  <a:pt x="0" y="5264580"/>
                </a:lnTo>
                <a:lnTo>
                  <a:pt x="0" y="0"/>
                </a:lnTo>
                <a:close/>
              </a:path>
            </a:pathLst>
          </a:custGeom>
          <a:blipFill>
            <a:blip r:embed="rId2"/>
            <a:stretch>
              <a:fillRect l="0" t="0" r="0" b="0"/>
            </a:stretch>
          </a:blipFill>
        </p:spPr>
      </p:sp>
      <p:sp>
        <p:nvSpPr>
          <p:cNvPr name="TextBox 3" id="3"/>
          <p:cNvSpPr txBox="true"/>
          <p:nvPr/>
        </p:nvSpPr>
        <p:spPr>
          <a:xfrm rot="0">
            <a:off x="1256915" y="1513239"/>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ea typeface="Computer Says No"/>
                <a:cs typeface="Computer Says No"/>
                <a:sym typeface="Computer Says No"/>
              </a:rPr>
              <a:t>ARQUITECTURA</a:t>
            </a:r>
          </a:p>
        </p:txBody>
      </p:sp>
      <p:sp>
        <p:nvSpPr>
          <p:cNvPr name="TextBox 4" id="4"/>
          <p:cNvSpPr txBox="true"/>
          <p:nvPr/>
        </p:nvSpPr>
        <p:spPr>
          <a:xfrm rot="0">
            <a:off x="1028700" y="3179658"/>
            <a:ext cx="9605248" cy="2315618"/>
          </a:xfrm>
          <a:prstGeom prst="rect">
            <a:avLst/>
          </a:prstGeom>
        </p:spPr>
        <p:txBody>
          <a:bodyPr anchor="t" rtlCol="false" tIns="0" lIns="0" bIns="0" rIns="0">
            <a:spAutoFit/>
          </a:bodyPr>
          <a:lstStyle/>
          <a:p>
            <a:pPr algn="l">
              <a:lnSpc>
                <a:spcPts val="3729"/>
              </a:lnSpc>
            </a:pPr>
            <a:r>
              <a:rPr lang="en-US" sz="2301" b="true">
                <a:solidFill>
                  <a:srgbClr val="FFFFFF"/>
                </a:solidFill>
                <a:latin typeface="Poppins Bold"/>
                <a:ea typeface="Poppins Bold"/>
                <a:cs typeface="Poppins Bold"/>
                <a:sym typeface="Poppins Bold"/>
              </a:rPr>
              <a:t>Detalle</a:t>
            </a:r>
          </a:p>
          <a:p>
            <a:pPr algn="l" marL="496975" indent="-248488" lvl="1">
              <a:lnSpc>
                <a:spcPts val="3729"/>
              </a:lnSpc>
              <a:buFont typeface="Arial"/>
              <a:buChar char="•"/>
            </a:pPr>
            <a:r>
              <a:rPr lang="en-US" b="true" sz="2301">
                <a:solidFill>
                  <a:srgbClr val="FFFFFF"/>
                </a:solidFill>
                <a:latin typeface="Poppins Bold"/>
                <a:ea typeface="Poppins Bold"/>
                <a:cs typeface="Poppins Bold"/>
                <a:sym typeface="Poppins Bold"/>
              </a:rPr>
              <a:t>Shell</a:t>
            </a:r>
            <a:r>
              <a:rPr lang="en-US" sz="2301">
                <a:solidFill>
                  <a:srgbClr val="FFFFFF"/>
                </a:solidFill>
                <a:latin typeface="Poppins Light"/>
                <a:ea typeface="Poppins Light"/>
                <a:cs typeface="Poppins Light"/>
                <a:sym typeface="Poppins Light"/>
              </a:rPr>
              <a:t>: Ofrece una interface para ejecutar comando desde la UI</a:t>
            </a:r>
          </a:p>
          <a:p>
            <a:pPr algn="l" marL="496975" indent="-248488" lvl="1">
              <a:lnSpc>
                <a:spcPts val="3729"/>
              </a:lnSpc>
              <a:buFont typeface="Arial"/>
              <a:buChar char="•"/>
            </a:pPr>
            <a:r>
              <a:rPr lang="en-US" b="true" sz="2301">
                <a:solidFill>
                  <a:srgbClr val="FFFFFF"/>
                </a:solidFill>
                <a:latin typeface="Poppins Bold"/>
                <a:ea typeface="Poppins Bold"/>
                <a:cs typeface="Poppins Bold"/>
                <a:sym typeface="Poppins Bold"/>
              </a:rPr>
              <a:t>Server</a:t>
            </a:r>
            <a:r>
              <a:rPr lang="en-US" sz="2301">
                <a:solidFill>
                  <a:srgbClr val="FFFFFF"/>
                </a:solidFill>
                <a:latin typeface="Poppins Light"/>
                <a:ea typeface="Poppins Light"/>
                <a:cs typeface="Poppins Light"/>
                <a:sym typeface="Poppins Light"/>
              </a:rPr>
              <a:t>: Oquestador de solicitudes al conjunto de SLMs</a:t>
            </a:r>
          </a:p>
          <a:p>
            <a:pPr algn="l" marL="496975" indent="-248488" lvl="1">
              <a:lnSpc>
                <a:spcPts val="3729"/>
              </a:lnSpc>
              <a:buFont typeface="Arial"/>
              <a:buChar char="•"/>
            </a:pPr>
            <a:r>
              <a:rPr lang="en-US" b="true" sz="2301">
                <a:solidFill>
                  <a:srgbClr val="FFFFFF"/>
                </a:solidFill>
                <a:latin typeface="Poppins Bold"/>
                <a:ea typeface="Poppins Bold"/>
                <a:cs typeface="Poppins Bold"/>
                <a:sym typeface="Poppins Bold"/>
              </a:rPr>
              <a:t>SLM</a:t>
            </a:r>
            <a:r>
              <a:rPr lang="en-US" sz="2301">
                <a:solidFill>
                  <a:srgbClr val="FFFFFF"/>
                </a:solidFill>
                <a:latin typeface="Poppins Light"/>
                <a:ea typeface="Poppins Light"/>
                <a:cs typeface="Poppins Light"/>
                <a:sym typeface="Poppins Light"/>
              </a:rPr>
              <a:t>: Conjunto de modelos instalados en el OS</a:t>
            </a:r>
          </a:p>
          <a:p>
            <a:pPr algn="l" marL="496975" indent="-248488" lvl="1">
              <a:lnSpc>
                <a:spcPts val="3729"/>
              </a:lnSpc>
              <a:buFont typeface="Arial"/>
              <a:buChar char="•"/>
            </a:pPr>
            <a:r>
              <a:rPr lang="en-US" b="true" sz="2301">
                <a:solidFill>
                  <a:srgbClr val="FFFFFF"/>
                </a:solidFill>
                <a:latin typeface="Poppins Bold"/>
                <a:ea typeface="Poppins Bold"/>
                <a:cs typeface="Poppins Bold"/>
                <a:sym typeface="Poppins Bold"/>
              </a:rPr>
              <a:t>UI</a:t>
            </a:r>
            <a:r>
              <a:rPr lang="en-US" sz="2301">
                <a:solidFill>
                  <a:srgbClr val="FFFFFF"/>
                </a:solidFill>
                <a:latin typeface="Poppins Light"/>
                <a:ea typeface="Poppins Light"/>
                <a:cs typeface="Poppins Light"/>
                <a:sym typeface="Poppins Light"/>
              </a:rPr>
              <a:t>: Utilidad grafica generada en Electron</a:t>
            </a:r>
          </a:p>
        </p:txBody>
      </p:sp>
      <p:sp>
        <p:nvSpPr>
          <p:cNvPr name="TextBox 5" id="5"/>
          <p:cNvSpPr txBox="true"/>
          <p:nvPr/>
        </p:nvSpPr>
        <p:spPr>
          <a:xfrm rot="0">
            <a:off x="1028700" y="8899869"/>
            <a:ext cx="5696664" cy="358431"/>
          </a:xfrm>
          <a:prstGeom prst="rect">
            <a:avLst/>
          </a:prstGeom>
        </p:spPr>
        <p:txBody>
          <a:bodyPr anchor="t" rtlCol="false" tIns="0" lIns="0" bIns="0" rIns="0">
            <a:spAutoFit/>
          </a:bodyPr>
          <a:lstStyle/>
          <a:p>
            <a:pPr algn="l">
              <a:lnSpc>
                <a:spcPts val="2999"/>
              </a:lnSpc>
            </a:pPr>
            <a:r>
              <a:rPr lang="en-US" sz="1851" i="true">
                <a:solidFill>
                  <a:srgbClr val="FFFFFF"/>
                </a:solidFill>
                <a:latin typeface="Poppins Italics"/>
                <a:ea typeface="Poppins Italics"/>
                <a:cs typeface="Poppins Italics"/>
                <a:sym typeface="Poppins Italics"/>
              </a:rPr>
              <a:t>*Este modelo es una simplificación del proyecto</a:t>
            </a:r>
          </a:p>
        </p:txBody>
      </p:sp>
      <p:sp>
        <p:nvSpPr>
          <p:cNvPr name="TextBox 6" id="6"/>
          <p:cNvSpPr txBox="true"/>
          <p:nvPr/>
        </p:nvSpPr>
        <p:spPr>
          <a:xfrm rot="0">
            <a:off x="1028700" y="5677905"/>
            <a:ext cx="6466999" cy="2315618"/>
          </a:xfrm>
          <a:prstGeom prst="rect">
            <a:avLst/>
          </a:prstGeom>
        </p:spPr>
        <p:txBody>
          <a:bodyPr anchor="t" rtlCol="false" tIns="0" lIns="0" bIns="0" rIns="0">
            <a:spAutoFit/>
          </a:bodyPr>
          <a:lstStyle/>
          <a:p>
            <a:pPr algn="l">
              <a:lnSpc>
                <a:spcPts val="3729"/>
              </a:lnSpc>
            </a:pPr>
            <a:r>
              <a:rPr lang="en-US" sz="2301" b="true">
                <a:solidFill>
                  <a:srgbClr val="FFFFFF"/>
                </a:solidFill>
                <a:latin typeface="Poppins Bold"/>
                <a:ea typeface="Poppins Bold"/>
                <a:cs typeface="Poppins Bold"/>
                <a:sym typeface="Poppins Bold"/>
              </a:rPr>
              <a:t>Stack</a:t>
            </a:r>
          </a:p>
          <a:p>
            <a:pPr algn="l" marL="496975" indent="-248488" lvl="1">
              <a:lnSpc>
                <a:spcPts val="3729"/>
              </a:lnSpc>
              <a:buFont typeface="Arial"/>
              <a:buChar char="•"/>
            </a:pPr>
            <a:r>
              <a:rPr lang="en-US" b="true" sz="2301">
                <a:solidFill>
                  <a:srgbClr val="FFFFFF"/>
                </a:solidFill>
                <a:latin typeface="Poppins Bold"/>
                <a:ea typeface="Poppins Bold"/>
                <a:cs typeface="Poppins Bold"/>
                <a:sym typeface="Poppins Bold"/>
              </a:rPr>
              <a:t>UI: </a:t>
            </a:r>
            <a:r>
              <a:rPr lang="en-US" sz="2301">
                <a:solidFill>
                  <a:srgbClr val="FFFFFF"/>
                </a:solidFill>
                <a:latin typeface="Poppins Light"/>
                <a:ea typeface="Poppins Light"/>
                <a:cs typeface="Poppins Light"/>
                <a:sym typeface="Poppins Light"/>
              </a:rPr>
              <a:t>JavaScript/Electron</a:t>
            </a:r>
          </a:p>
          <a:p>
            <a:pPr algn="l" marL="496975" indent="-248488" lvl="1">
              <a:lnSpc>
                <a:spcPts val="3729"/>
              </a:lnSpc>
              <a:buFont typeface="Arial"/>
              <a:buChar char="•"/>
            </a:pPr>
            <a:r>
              <a:rPr lang="en-US" b="true" sz="2301">
                <a:solidFill>
                  <a:srgbClr val="FFFFFF"/>
                </a:solidFill>
                <a:latin typeface="Poppins Bold"/>
                <a:ea typeface="Poppins Bold"/>
                <a:cs typeface="Poppins Bold"/>
                <a:sym typeface="Poppins Bold"/>
              </a:rPr>
              <a:t>Shell:</a:t>
            </a:r>
            <a:r>
              <a:rPr lang="en-US" sz="2301">
                <a:solidFill>
                  <a:srgbClr val="FFFFFF"/>
                </a:solidFill>
                <a:latin typeface="Poppins"/>
                <a:ea typeface="Poppins"/>
                <a:cs typeface="Poppins"/>
                <a:sym typeface="Poppins"/>
              </a:rPr>
              <a:t> Shell / Docker</a:t>
            </a:r>
          </a:p>
          <a:p>
            <a:pPr algn="l" marL="496975" indent="-248488" lvl="1">
              <a:lnSpc>
                <a:spcPts val="3729"/>
              </a:lnSpc>
              <a:buFont typeface="Arial"/>
              <a:buChar char="•"/>
            </a:pPr>
            <a:r>
              <a:rPr lang="en-US" b="true" sz="2301">
                <a:solidFill>
                  <a:srgbClr val="FFFFFF"/>
                </a:solidFill>
                <a:latin typeface="Poppins Bold"/>
                <a:ea typeface="Poppins Bold"/>
                <a:cs typeface="Poppins Bold"/>
                <a:sym typeface="Poppins Bold"/>
              </a:rPr>
              <a:t>Server:</a:t>
            </a:r>
            <a:r>
              <a:rPr lang="en-US" sz="2301">
                <a:solidFill>
                  <a:srgbClr val="FFFFFF"/>
                </a:solidFill>
                <a:latin typeface="Poppins"/>
                <a:ea typeface="Poppins"/>
                <a:cs typeface="Poppins"/>
                <a:sym typeface="Poppins"/>
              </a:rPr>
              <a:t> Flask</a:t>
            </a:r>
          </a:p>
          <a:p>
            <a:pPr algn="l" marL="496975" indent="-248488" lvl="1">
              <a:lnSpc>
                <a:spcPts val="3729"/>
              </a:lnSpc>
              <a:buFont typeface="Arial"/>
              <a:buChar char="•"/>
            </a:pPr>
            <a:r>
              <a:rPr lang="en-US" b="true" sz="2301">
                <a:solidFill>
                  <a:srgbClr val="FFFFFF"/>
                </a:solidFill>
                <a:latin typeface="Poppins Bold"/>
                <a:ea typeface="Poppins Bold"/>
                <a:cs typeface="Poppins Bold"/>
                <a:sym typeface="Poppins Bold"/>
              </a:rPr>
              <a:t>SLM:</a:t>
            </a:r>
            <a:r>
              <a:rPr lang="en-US" sz="2301">
                <a:solidFill>
                  <a:srgbClr val="FFFFFF"/>
                </a:solidFill>
                <a:latin typeface="Poppins"/>
                <a:ea typeface="Poppins"/>
                <a:cs typeface="Poppins"/>
                <a:sym typeface="Poppins"/>
              </a:rPr>
              <a:t> TinyLlama/TinyLlama-1.1B-Chat-v1.0</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934527" y="1535574"/>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17903"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931282" y="5253556"/>
            <a:ext cx="3497870" cy="3497870"/>
          </a:xfrm>
          <a:custGeom>
            <a:avLst/>
            <a:gdLst/>
            <a:ahLst/>
            <a:cxnLst/>
            <a:rect r="r" b="b" t="t" l="l"/>
            <a:pathLst>
              <a:path h="3497870" w="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5"/>
            <a:stretch>
              <a:fillRect l="0" t="0" r="0" b="0"/>
            </a:stretch>
          </a:blipFill>
        </p:spPr>
      </p:sp>
      <p:sp>
        <p:nvSpPr>
          <p:cNvPr name="Freeform 8" id="8"/>
          <p:cNvSpPr/>
          <p:nvPr/>
        </p:nvSpPr>
        <p:spPr>
          <a:xfrm flipH="false" flipV="false" rot="0">
            <a:off x="12841328" y="3284509"/>
            <a:ext cx="5198484" cy="8229600"/>
          </a:xfrm>
          <a:custGeom>
            <a:avLst/>
            <a:gdLst/>
            <a:ahLst/>
            <a:cxnLst/>
            <a:rect r="r" b="b" t="t" l="l"/>
            <a:pathLst>
              <a:path h="8229600" w="5198484">
                <a:moveTo>
                  <a:pt x="0" y="0"/>
                </a:moveTo>
                <a:lnTo>
                  <a:pt x="5198484" y="0"/>
                </a:lnTo>
                <a:lnTo>
                  <a:pt x="5198484" y="8229600"/>
                </a:lnTo>
                <a:lnTo>
                  <a:pt x="0" y="8229600"/>
                </a:lnTo>
                <a:lnTo>
                  <a:pt x="0" y="0"/>
                </a:lnTo>
                <a:close/>
              </a:path>
            </a:pathLst>
          </a:custGeom>
          <a:blipFill>
            <a:blip r:embed="rId6"/>
            <a:stretch>
              <a:fillRect l="0" t="0" r="0" b="0"/>
            </a:stretch>
          </a:blipFill>
        </p:spPr>
      </p:sp>
      <p:sp>
        <p:nvSpPr>
          <p:cNvPr name="TextBox 9" id="9"/>
          <p:cNvSpPr txBox="true"/>
          <p:nvPr/>
        </p:nvSpPr>
        <p:spPr>
          <a:xfrm rot="0">
            <a:off x="7836212" y="2133293"/>
            <a:ext cx="5646292"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APRENDIZAJE CONTINUO</a:t>
            </a:r>
          </a:p>
        </p:txBody>
      </p:sp>
      <p:sp>
        <p:nvSpPr>
          <p:cNvPr name="Freeform 10" id="10"/>
          <p:cNvSpPr/>
          <p:nvPr/>
        </p:nvSpPr>
        <p:spPr>
          <a:xfrm flipH="false" flipV="false" rot="0">
            <a:off x="5938389" y="4504572"/>
            <a:ext cx="1256899" cy="1256899"/>
          </a:xfrm>
          <a:custGeom>
            <a:avLst/>
            <a:gdLst/>
            <a:ahLst/>
            <a:cxnLst/>
            <a:rect r="r" b="b" t="t" l="l"/>
            <a:pathLst>
              <a:path h="1256899" w="1256899">
                <a:moveTo>
                  <a:pt x="0" y="0"/>
                </a:moveTo>
                <a:lnTo>
                  <a:pt x="1256899" y="0"/>
                </a:lnTo>
                <a:lnTo>
                  <a:pt x="1256899" y="1256899"/>
                </a:lnTo>
                <a:lnTo>
                  <a:pt x="0" y="12568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4016787" y="2656060"/>
            <a:ext cx="1326860" cy="1256899"/>
          </a:xfrm>
          <a:custGeom>
            <a:avLst/>
            <a:gdLst/>
            <a:ahLst/>
            <a:cxnLst/>
            <a:rect r="r" b="b" t="t" l="l"/>
            <a:pathLst>
              <a:path h="1256899" w="1326860">
                <a:moveTo>
                  <a:pt x="0" y="0"/>
                </a:moveTo>
                <a:lnTo>
                  <a:pt x="1326861" y="0"/>
                </a:lnTo>
                <a:lnTo>
                  <a:pt x="1326861" y="1256898"/>
                </a:lnTo>
                <a:lnTo>
                  <a:pt x="0" y="1256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2" id="12"/>
          <p:cNvSpPr/>
          <p:nvPr/>
        </p:nvSpPr>
        <p:spPr>
          <a:xfrm flipH="false" flipV="false" rot="0">
            <a:off x="2141123" y="4537149"/>
            <a:ext cx="1273023" cy="1318574"/>
          </a:xfrm>
          <a:custGeom>
            <a:avLst/>
            <a:gdLst/>
            <a:ahLst/>
            <a:cxnLst/>
            <a:rect r="r" b="b" t="t" l="l"/>
            <a:pathLst>
              <a:path h="1318574" w="1273023">
                <a:moveTo>
                  <a:pt x="0" y="0"/>
                </a:moveTo>
                <a:lnTo>
                  <a:pt x="1273024" y="0"/>
                </a:lnTo>
                <a:lnTo>
                  <a:pt x="1273024" y="1318574"/>
                </a:lnTo>
                <a:lnTo>
                  <a:pt x="0" y="13185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3" id="13"/>
          <p:cNvSpPr/>
          <p:nvPr/>
        </p:nvSpPr>
        <p:spPr>
          <a:xfrm flipH="false" flipV="false" rot="0">
            <a:off x="4042303" y="6368372"/>
            <a:ext cx="1551199" cy="1204295"/>
          </a:xfrm>
          <a:custGeom>
            <a:avLst/>
            <a:gdLst/>
            <a:ahLst/>
            <a:cxnLst/>
            <a:rect r="r" b="b" t="t" l="l"/>
            <a:pathLst>
              <a:path h="1204295" w="1551199">
                <a:moveTo>
                  <a:pt x="0" y="0"/>
                </a:moveTo>
                <a:lnTo>
                  <a:pt x="1551200" y="0"/>
                </a:lnTo>
                <a:lnTo>
                  <a:pt x="1551200" y="1204295"/>
                </a:lnTo>
                <a:lnTo>
                  <a:pt x="0" y="12042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4" id="14"/>
          <p:cNvSpPr txBox="true"/>
          <p:nvPr/>
        </p:nvSpPr>
        <p:spPr>
          <a:xfrm rot="0">
            <a:off x="8795601" y="3974876"/>
            <a:ext cx="6099470"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RENDIMIENTO/OPTIMIZACIÓN</a:t>
            </a:r>
          </a:p>
        </p:txBody>
      </p:sp>
      <p:sp>
        <p:nvSpPr>
          <p:cNvPr name="TextBox 15" id="15"/>
          <p:cNvSpPr txBox="true"/>
          <p:nvPr/>
        </p:nvSpPr>
        <p:spPr>
          <a:xfrm rot="0">
            <a:off x="8795601" y="5917641"/>
            <a:ext cx="5646292"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DOCUMENTACIÓN</a:t>
            </a:r>
          </a:p>
        </p:txBody>
      </p:sp>
      <p:sp>
        <p:nvSpPr>
          <p:cNvPr name="TextBox 16" id="16"/>
          <p:cNvSpPr txBox="true"/>
          <p:nvPr/>
        </p:nvSpPr>
        <p:spPr>
          <a:xfrm rot="0">
            <a:off x="7823938" y="7969829"/>
            <a:ext cx="5646292"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APRENDIZAJE CONTINUO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337283" y="2327277"/>
            <a:ext cx="11613435"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ea typeface="Computer Says No"/>
                <a:cs typeface="Computer Says No"/>
                <a:sym typeface="Computer Says No"/>
              </a:rPr>
              <a:t>LOGROS DE LYRA</a:t>
            </a:r>
          </a:p>
        </p:txBody>
      </p:sp>
      <p:sp>
        <p:nvSpPr>
          <p:cNvPr name="TextBox 7" id="7"/>
          <p:cNvSpPr txBox="true"/>
          <p:nvPr/>
        </p:nvSpPr>
        <p:spPr>
          <a:xfrm rot="0">
            <a:off x="4742828" y="3784357"/>
            <a:ext cx="10469841" cy="893271"/>
          </a:xfrm>
          <a:prstGeom prst="rect">
            <a:avLst/>
          </a:prstGeom>
        </p:spPr>
        <p:txBody>
          <a:bodyPr anchor="t" rtlCol="false" tIns="0" lIns="0" bIns="0" rIns="0">
            <a:spAutoFit/>
          </a:bodyPr>
          <a:lstStyle/>
          <a:p>
            <a:pPr algn="l" marL="471059" indent="-235530" lvl="1">
              <a:lnSpc>
                <a:spcPts val="3534"/>
              </a:lnSpc>
              <a:buFont typeface="Arial"/>
              <a:buChar char="•"/>
            </a:pPr>
            <a:r>
              <a:rPr lang="en-US" sz="2181">
                <a:solidFill>
                  <a:srgbClr val="FFFFFF"/>
                </a:solidFill>
                <a:latin typeface="Poppins Light"/>
                <a:ea typeface="Poppins Light"/>
                <a:cs typeface="Poppins Light"/>
                <a:sym typeface="Poppins Light"/>
              </a:rPr>
              <a:t>Este proyecto ha sido parte de una aceleradora de proyectos Open Source en 2 ocasiones llamada Backdrop.</a:t>
            </a:r>
          </a:p>
        </p:txBody>
      </p:sp>
      <p:sp>
        <p:nvSpPr>
          <p:cNvPr name="TextBox 8" id="8"/>
          <p:cNvSpPr txBox="true"/>
          <p:nvPr/>
        </p:nvSpPr>
        <p:spPr>
          <a:xfrm rot="0">
            <a:off x="4742828" y="6193228"/>
            <a:ext cx="10469841" cy="893271"/>
          </a:xfrm>
          <a:prstGeom prst="rect">
            <a:avLst/>
          </a:prstGeom>
        </p:spPr>
        <p:txBody>
          <a:bodyPr anchor="t" rtlCol="false" tIns="0" lIns="0" bIns="0" rIns="0">
            <a:spAutoFit/>
          </a:bodyPr>
          <a:lstStyle/>
          <a:p>
            <a:pPr algn="l" marL="471059" indent="-235530" lvl="1">
              <a:lnSpc>
                <a:spcPts val="3534"/>
              </a:lnSpc>
              <a:buFont typeface="Arial"/>
              <a:buChar char="•"/>
            </a:pPr>
            <a:r>
              <a:rPr lang="en-US" sz="2181">
                <a:solidFill>
                  <a:srgbClr val="FFFFFF"/>
                </a:solidFill>
                <a:latin typeface="Poppins Light"/>
                <a:ea typeface="Poppins Light"/>
                <a:cs typeface="Poppins Light"/>
                <a:sym typeface="Poppins Light"/>
              </a:rPr>
              <a:t>El ministerio de las TIC de Colombia se ha interesado por el proyecto por lo que han hecho una entrevista a los creadores recientemente</a:t>
            </a:r>
          </a:p>
        </p:txBody>
      </p:sp>
      <p:sp>
        <p:nvSpPr>
          <p:cNvPr name="AutoShape 9" id="9"/>
          <p:cNvSpPr/>
          <p:nvPr/>
        </p:nvSpPr>
        <p:spPr>
          <a:xfrm flipV="true">
            <a:off x="4412617" y="5774369"/>
            <a:ext cx="11130264" cy="84358"/>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2525894" y="3834856"/>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2812498" y="4111734"/>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ea typeface="Computer Says No"/>
                <a:cs typeface="Computer Says No"/>
                <a:sym typeface="Computer Says No"/>
              </a:rPr>
              <a:t>01</a:t>
            </a:r>
          </a:p>
        </p:txBody>
      </p:sp>
      <p:sp>
        <p:nvSpPr>
          <p:cNvPr name="Freeform 12" id="12"/>
          <p:cNvSpPr/>
          <p:nvPr/>
        </p:nvSpPr>
        <p:spPr>
          <a:xfrm flipH="false" flipV="false" rot="0">
            <a:off x="2525894" y="6554525"/>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812498" y="6831403"/>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ea typeface="Computer Says No"/>
                <a:cs typeface="Computer Says No"/>
                <a:sym typeface="Computer Says No"/>
              </a:rPr>
              <a:t>02</a:t>
            </a:r>
          </a:p>
        </p:txBody>
      </p:sp>
      <p:sp>
        <p:nvSpPr>
          <p:cNvPr name="Freeform 14" id="14"/>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grpSp>
        <p:nvGrpSpPr>
          <p:cNvPr name="Group 5" id="5"/>
          <p:cNvGrpSpPr/>
          <p:nvPr/>
        </p:nvGrpSpPr>
        <p:grpSpPr>
          <a:xfrm rot="0">
            <a:off x="14605299" y="6756741"/>
            <a:ext cx="2650351" cy="2501559"/>
            <a:chOff x="0" y="0"/>
            <a:chExt cx="698035" cy="658847"/>
          </a:xfrm>
        </p:grpSpPr>
        <p:sp>
          <p:nvSpPr>
            <p:cNvPr name="Freeform 6" id="6"/>
            <p:cNvSpPr/>
            <p:nvPr/>
          </p:nvSpPr>
          <p:spPr>
            <a:xfrm flipH="false" flipV="false" rot="0">
              <a:off x="0" y="0"/>
              <a:ext cx="698035" cy="658847"/>
            </a:xfrm>
            <a:custGeom>
              <a:avLst/>
              <a:gdLst/>
              <a:ahLst/>
              <a:cxnLst/>
              <a:rect r="r" b="b" t="t" l="l"/>
              <a:pathLst>
                <a:path h="658847" w="698035">
                  <a:moveTo>
                    <a:pt x="148976" y="0"/>
                  </a:moveTo>
                  <a:lnTo>
                    <a:pt x="549059" y="0"/>
                  </a:lnTo>
                  <a:cubicBezTo>
                    <a:pt x="631336" y="0"/>
                    <a:pt x="698035" y="66699"/>
                    <a:pt x="698035" y="148976"/>
                  </a:cubicBezTo>
                  <a:lnTo>
                    <a:pt x="698035" y="509871"/>
                  </a:lnTo>
                  <a:cubicBezTo>
                    <a:pt x="698035" y="549382"/>
                    <a:pt x="682339" y="587274"/>
                    <a:pt x="654401" y="615213"/>
                  </a:cubicBezTo>
                  <a:cubicBezTo>
                    <a:pt x="626463" y="643151"/>
                    <a:pt x="588570" y="658847"/>
                    <a:pt x="549059" y="658847"/>
                  </a:cubicBezTo>
                  <a:lnTo>
                    <a:pt x="148976" y="658847"/>
                  </a:lnTo>
                  <a:cubicBezTo>
                    <a:pt x="66699" y="658847"/>
                    <a:pt x="0" y="592148"/>
                    <a:pt x="0" y="509871"/>
                  </a:cubicBezTo>
                  <a:lnTo>
                    <a:pt x="0" y="148976"/>
                  </a:lnTo>
                  <a:cubicBezTo>
                    <a:pt x="0" y="66699"/>
                    <a:pt x="66699" y="0"/>
                    <a:pt x="148976" y="0"/>
                  </a:cubicBezTo>
                  <a:close/>
                </a:path>
              </a:pathLst>
            </a:custGeom>
            <a:solidFill>
              <a:srgbClr val="FFFFFF"/>
            </a:solidFill>
          </p:spPr>
        </p:sp>
        <p:sp>
          <p:nvSpPr>
            <p:cNvPr name="TextBox 7" id="7"/>
            <p:cNvSpPr txBox="true"/>
            <p:nvPr/>
          </p:nvSpPr>
          <p:spPr>
            <a:xfrm>
              <a:off x="0" y="-47625"/>
              <a:ext cx="698035" cy="70647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816086" y="6893132"/>
            <a:ext cx="2228777" cy="2228777"/>
            <a:chOff x="0" y="0"/>
            <a:chExt cx="2971702" cy="2971702"/>
          </a:xfrm>
        </p:grpSpPr>
        <p:sp>
          <p:nvSpPr>
            <p:cNvPr name="Freeform 9" id="9"/>
            <p:cNvSpPr/>
            <p:nvPr/>
          </p:nvSpPr>
          <p:spPr>
            <a:xfrm flipH="false" flipV="false" rot="0">
              <a:off x="0" y="0"/>
              <a:ext cx="2971702" cy="2971702"/>
            </a:xfrm>
            <a:custGeom>
              <a:avLst/>
              <a:gdLst/>
              <a:ahLst/>
              <a:cxnLst/>
              <a:rect r="r" b="b" t="t" l="l"/>
              <a:pathLst>
                <a:path h="2971702" w="2971702">
                  <a:moveTo>
                    <a:pt x="0" y="0"/>
                  </a:moveTo>
                  <a:lnTo>
                    <a:pt x="2971702" y="0"/>
                  </a:lnTo>
                  <a:lnTo>
                    <a:pt x="2971702" y="2971702"/>
                  </a:lnTo>
                  <a:lnTo>
                    <a:pt x="0" y="29717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0" id="10"/>
          <p:cNvGrpSpPr/>
          <p:nvPr/>
        </p:nvGrpSpPr>
        <p:grpSpPr>
          <a:xfrm rot="0">
            <a:off x="1028700" y="6263053"/>
            <a:ext cx="8325278" cy="2995247"/>
            <a:chOff x="0" y="0"/>
            <a:chExt cx="11100371" cy="3993663"/>
          </a:xfrm>
        </p:grpSpPr>
        <p:grpSp>
          <p:nvGrpSpPr>
            <p:cNvPr name="Group 11" id="11"/>
            <p:cNvGrpSpPr>
              <a:grpSpLocks noChangeAspect="true"/>
            </p:cNvGrpSpPr>
            <p:nvPr/>
          </p:nvGrpSpPr>
          <p:grpSpPr>
            <a:xfrm rot="0">
              <a:off x="0" y="32240"/>
              <a:ext cx="3961423" cy="3961423"/>
              <a:chOff x="0" y="0"/>
              <a:chExt cx="6350000" cy="6350000"/>
            </a:xfrm>
          </p:grpSpPr>
          <p:sp>
            <p:nvSpPr>
              <p:cNvPr name="Freeform 12" id="12"/>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6"/>
                <a:stretch>
                  <a:fillRect l="0" t="0" r="0" b="0"/>
                </a:stretch>
              </a:blipFill>
            </p:spPr>
          </p:sp>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2F2F2"/>
              </a:solidFill>
            </p:spPr>
          </p:sp>
        </p:grpSp>
        <p:grpSp>
          <p:nvGrpSpPr>
            <p:cNvPr name="Group 14" id="14"/>
            <p:cNvGrpSpPr/>
            <p:nvPr/>
          </p:nvGrpSpPr>
          <p:grpSpPr>
            <a:xfrm rot="0">
              <a:off x="4183403" y="2528795"/>
              <a:ext cx="1257327" cy="125732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0" r="0" b="0"/>
                </a:stretch>
              </a:blipFill>
            </p:spPr>
          </p:sp>
        </p:grpSp>
        <p:grpSp>
          <p:nvGrpSpPr>
            <p:cNvPr name="Group 16" id="16"/>
            <p:cNvGrpSpPr/>
            <p:nvPr/>
          </p:nvGrpSpPr>
          <p:grpSpPr>
            <a:xfrm rot="0">
              <a:off x="5666412" y="2528795"/>
              <a:ext cx="1257327" cy="125732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p:spPr>
          </p:sp>
        </p:grpSp>
        <p:grpSp>
          <p:nvGrpSpPr>
            <p:cNvPr name="Group 18" id="18"/>
            <p:cNvGrpSpPr/>
            <p:nvPr/>
          </p:nvGrpSpPr>
          <p:grpSpPr>
            <a:xfrm rot="0">
              <a:off x="7149421" y="2528795"/>
              <a:ext cx="1257327" cy="125732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0" r="0" b="0"/>
                </a:stretch>
              </a:blipFill>
            </p:spPr>
          </p:sp>
        </p:grpSp>
        <p:grpSp>
          <p:nvGrpSpPr>
            <p:cNvPr name="Group 20" id="20"/>
            <p:cNvGrpSpPr/>
            <p:nvPr/>
          </p:nvGrpSpPr>
          <p:grpSpPr>
            <a:xfrm rot="0">
              <a:off x="8632430" y="2582450"/>
              <a:ext cx="1257327" cy="125732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693" t="0" r="-693" b="0"/>
                </a:stretch>
              </a:blipFill>
            </p:spPr>
          </p:sp>
        </p:grpSp>
        <p:sp>
          <p:nvSpPr>
            <p:cNvPr name="TextBox 22" id="22"/>
            <p:cNvSpPr txBox="true"/>
            <p:nvPr/>
          </p:nvSpPr>
          <p:spPr>
            <a:xfrm rot="0">
              <a:off x="4183403" y="-9525"/>
              <a:ext cx="6916968" cy="622089"/>
            </a:xfrm>
            <a:prstGeom prst="rect">
              <a:avLst/>
            </a:prstGeom>
          </p:spPr>
          <p:txBody>
            <a:bodyPr anchor="t" rtlCol="false" tIns="0" lIns="0" bIns="0" rIns="0">
              <a:spAutoFit/>
            </a:bodyPr>
            <a:lstStyle/>
            <a:p>
              <a:pPr algn="l" marL="0" indent="0" lvl="0">
                <a:lnSpc>
                  <a:spcPts val="3655"/>
                </a:lnSpc>
                <a:spcBef>
                  <a:spcPct val="0"/>
                </a:spcBef>
              </a:pPr>
              <a:r>
                <a:rPr lang="en-US" b="true" sz="3046" spc="109">
                  <a:solidFill>
                    <a:srgbClr val="F2F2F2"/>
                  </a:solidFill>
                  <a:latin typeface="Montserrat Classic Bold"/>
                  <a:ea typeface="Montserrat Classic Bold"/>
                  <a:cs typeface="Montserrat Classic Bold"/>
                  <a:sym typeface="Montserrat Classic Bold"/>
                </a:rPr>
                <a:t>Andrés M Prieto Álvarez</a:t>
              </a:r>
            </a:p>
          </p:txBody>
        </p:sp>
        <p:sp>
          <p:nvSpPr>
            <p:cNvPr name="TextBox 23" id="23"/>
            <p:cNvSpPr txBox="true"/>
            <p:nvPr/>
          </p:nvSpPr>
          <p:spPr>
            <a:xfrm rot="0">
              <a:off x="4183403" y="1130472"/>
              <a:ext cx="5449101" cy="408376"/>
            </a:xfrm>
            <a:prstGeom prst="rect">
              <a:avLst/>
            </a:prstGeom>
          </p:spPr>
          <p:txBody>
            <a:bodyPr anchor="t" rtlCol="false" tIns="0" lIns="0" bIns="0" rIns="0">
              <a:spAutoFit/>
            </a:bodyPr>
            <a:lstStyle/>
            <a:p>
              <a:pPr algn="l" marL="0" indent="0" lvl="0">
                <a:lnSpc>
                  <a:spcPts val="2437"/>
                </a:lnSpc>
                <a:spcBef>
                  <a:spcPct val="0"/>
                </a:spcBef>
              </a:pPr>
              <a:r>
                <a:rPr lang="en-US" sz="2030" i="true" spc="73">
                  <a:solidFill>
                    <a:srgbClr val="F2F2F2"/>
                  </a:solidFill>
                  <a:latin typeface="Montserrat Italics"/>
                  <a:ea typeface="Montserrat Italics"/>
                  <a:cs typeface="Montserrat Italics"/>
                  <a:sym typeface="Montserrat Italics"/>
                </a:rPr>
                <a:t>Eng. Systems and computing</a:t>
              </a:r>
            </a:p>
          </p:txBody>
        </p:sp>
        <p:sp>
          <p:nvSpPr>
            <p:cNvPr name="TextBox 24" id="24"/>
            <p:cNvSpPr txBox="true"/>
            <p:nvPr/>
          </p:nvSpPr>
          <p:spPr>
            <a:xfrm rot="0">
              <a:off x="4183403" y="1604576"/>
              <a:ext cx="6513868" cy="408376"/>
            </a:xfrm>
            <a:prstGeom prst="rect">
              <a:avLst/>
            </a:prstGeom>
          </p:spPr>
          <p:txBody>
            <a:bodyPr anchor="t" rtlCol="false" tIns="0" lIns="0" bIns="0" rIns="0">
              <a:spAutoFit/>
            </a:bodyPr>
            <a:lstStyle/>
            <a:p>
              <a:pPr algn="l" marL="0" indent="0" lvl="0">
                <a:lnSpc>
                  <a:spcPts val="2437"/>
                </a:lnSpc>
                <a:spcBef>
                  <a:spcPct val="0"/>
                </a:spcBef>
              </a:pPr>
              <a:r>
                <a:rPr lang="en-US" sz="2030" i="true" spc="73">
                  <a:solidFill>
                    <a:srgbClr val="F2F2F2"/>
                  </a:solidFill>
                  <a:latin typeface="Montserrat Italics"/>
                  <a:ea typeface="Montserrat Italics"/>
                  <a:cs typeface="Montserrat Italics"/>
                  <a:sym typeface="Montserrat Italics"/>
                </a:rPr>
                <a:t>Std MEng. Systems and computing</a:t>
              </a:r>
            </a:p>
          </p:txBody>
        </p:sp>
      </p:grpSp>
      <p:sp>
        <p:nvSpPr>
          <p:cNvPr name="TextBox 25" id="25"/>
          <p:cNvSpPr txBox="true"/>
          <p:nvPr/>
        </p:nvSpPr>
        <p:spPr>
          <a:xfrm rot="0">
            <a:off x="1028700" y="1019175"/>
            <a:ext cx="13576599" cy="3295650"/>
          </a:xfrm>
          <a:prstGeom prst="rect">
            <a:avLst/>
          </a:prstGeom>
        </p:spPr>
        <p:txBody>
          <a:bodyPr anchor="t" rtlCol="false" tIns="0" lIns="0" bIns="0" rIns="0">
            <a:spAutoFit/>
          </a:bodyPr>
          <a:lstStyle/>
          <a:p>
            <a:pPr algn="l" marL="0" indent="0" lvl="0">
              <a:lnSpc>
                <a:spcPts val="8640"/>
              </a:lnSpc>
              <a:spcBef>
                <a:spcPct val="0"/>
              </a:spcBef>
            </a:pPr>
            <a:r>
              <a:rPr lang="en-US" b="true" sz="7200" spc="259">
                <a:solidFill>
                  <a:srgbClr val="F2F2F2"/>
                </a:solidFill>
                <a:latin typeface="Montserrat Classic Bold"/>
                <a:ea typeface="Montserrat Classic Bold"/>
                <a:cs typeface="Montserrat Classic Bold"/>
                <a:sym typeface="Montserrat Classic Bold"/>
              </a:rPr>
              <a:t>IX SIMPOSIO INTERNACIONAL DE INGENIERÍA DE SISTEMAS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4829460" y="1833922"/>
            <a:ext cx="5353298" cy="2362179"/>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ea typeface="Computer Says No"/>
                <a:cs typeface="Computer Says No"/>
                <a:sym typeface="Computer Says No"/>
              </a:rPr>
              <a:t>TABLA DE CONTENIDOS</a:t>
            </a:r>
          </a:p>
        </p:txBody>
      </p:sp>
      <p:sp>
        <p:nvSpPr>
          <p:cNvPr name="TextBox 9" id="9"/>
          <p:cNvSpPr txBox="true"/>
          <p:nvPr/>
        </p:nvSpPr>
        <p:spPr>
          <a:xfrm rot="0">
            <a:off x="3207457" y="4148476"/>
            <a:ext cx="5539718" cy="3808459"/>
          </a:xfrm>
          <a:prstGeom prst="rect">
            <a:avLst/>
          </a:prstGeom>
        </p:spPr>
        <p:txBody>
          <a:bodyPr anchor="t" rtlCol="false" tIns="0" lIns="0" bIns="0" rIns="0">
            <a:spAutoFit/>
          </a:bodyPr>
          <a:lstStyle/>
          <a:p>
            <a:pPr algn="l" marL="660796" indent="-330398" lvl="1">
              <a:lnSpc>
                <a:spcPts val="4284"/>
              </a:lnSpc>
              <a:buFont typeface="Arial"/>
              <a:buChar char="•"/>
            </a:pPr>
            <a:r>
              <a:rPr lang="en-US" sz="3060">
                <a:solidFill>
                  <a:srgbClr val="FFFFFF"/>
                </a:solidFill>
                <a:latin typeface="Poppins"/>
                <a:ea typeface="Poppins"/>
                <a:cs typeface="Poppins"/>
                <a:sym typeface="Poppins"/>
              </a:rPr>
              <a:t>¿Qué es IA?</a:t>
            </a:r>
          </a:p>
          <a:p>
            <a:pPr algn="l" marL="660796" indent="-330398" lvl="1">
              <a:lnSpc>
                <a:spcPts val="4284"/>
              </a:lnSpc>
              <a:buFont typeface="Arial"/>
              <a:buChar char="•"/>
            </a:pPr>
            <a:r>
              <a:rPr lang="en-US" sz="3060">
                <a:solidFill>
                  <a:srgbClr val="FFFFFF"/>
                </a:solidFill>
                <a:latin typeface="Poppins"/>
                <a:ea typeface="Poppins"/>
                <a:cs typeface="Poppins"/>
                <a:sym typeface="Poppins"/>
              </a:rPr>
              <a:t> IA en la vida cotidiana</a:t>
            </a:r>
          </a:p>
          <a:p>
            <a:pPr algn="l" marL="660796" indent="-330398" lvl="1">
              <a:lnSpc>
                <a:spcPts val="4284"/>
              </a:lnSpc>
              <a:buFont typeface="Arial"/>
              <a:buChar char="•"/>
            </a:pPr>
            <a:r>
              <a:rPr lang="en-US" sz="3060">
                <a:solidFill>
                  <a:srgbClr val="FFFFFF"/>
                </a:solidFill>
                <a:latin typeface="Poppins"/>
                <a:ea typeface="Poppins"/>
                <a:cs typeface="Poppins"/>
                <a:sym typeface="Poppins"/>
              </a:rPr>
              <a:t>De la idea a la acción</a:t>
            </a:r>
          </a:p>
          <a:p>
            <a:pPr algn="l" marL="660796" indent="-330398" lvl="1">
              <a:lnSpc>
                <a:spcPts val="4284"/>
              </a:lnSpc>
              <a:buFont typeface="Arial"/>
              <a:buChar char="•"/>
            </a:pPr>
            <a:r>
              <a:rPr lang="en-US" sz="3060">
                <a:solidFill>
                  <a:srgbClr val="FFFFFF"/>
                </a:solidFill>
                <a:latin typeface="Poppins"/>
                <a:ea typeface="Poppins"/>
                <a:cs typeface="Poppins"/>
                <a:sym typeface="Poppins"/>
              </a:rPr>
              <a:t>¿Qué es el Lyra?</a:t>
            </a:r>
          </a:p>
          <a:p>
            <a:pPr algn="l" marL="660796" indent="-330398" lvl="1">
              <a:lnSpc>
                <a:spcPts val="4284"/>
              </a:lnSpc>
              <a:buFont typeface="Arial"/>
              <a:buChar char="•"/>
            </a:pPr>
            <a:r>
              <a:rPr lang="en-US" sz="3060">
                <a:solidFill>
                  <a:srgbClr val="FFFFFF"/>
                </a:solidFill>
                <a:latin typeface="Poppins"/>
                <a:ea typeface="Poppins"/>
                <a:cs typeface="Poppins"/>
                <a:sym typeface="Poppins"/>
              </a:rPr>
              <a:t>Arquitectura del sistema</a:t>
            </a:r>
          </a:p>
          <a:p>
            <a:pPr algn="l" marL="660796" indent="-330398" lvl="1">
              <a:lnSpc>
                <a:spcPts val="4284"/>
              </a:lnSpc>
              <a:buFont typeface="Arial"/>
              <a:buChar char="•"/>
            </a:pPr>
            <a:r>
              <a:rPr lang="en-US" sz="3060">
                <a:solidFill>
                  <a:srgbClr val="FFFFFF"/>
                </a:solidFill>
                <a:latin typeface="Poppins"/>
                <a:ea typeface="Poppins"/>
                <a:cs typeface="Poppins"/>
                <a:sym typeface="Poppins"/>
              </a:rPr>
              <a:t>Desafíos y soluciones</a:t>
            </a:r>
          </a:p>
          <a:p>
            <a:pPr algn="l" marL="660796" indent="-330398" lvl="1">
              <a:lnSpc>
                <a:spcPts val="4284"/>
              </a:lnSpc>
              <a:buFont typeface="Arial"/>
              <a:buChar char="•"/>
            </a:pPr>
            <a:r>
              <a:rPr lang="en-US" sz="3060">
                <a:solidFill>
                  <a:srgbClr val="FFFFFF"/>
                </a:solidFill>
                <a:latin typeface="Poppins"/>
                <a:ea typeface="Poppins"/>
                <a:cs typeface="Poppins"/>
                <a:sym typeface="Poppins"/>
              </a:rPr>
              <a:t>Conclusiones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256915" y="1513239"/>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ea typeface="Computer Says No"/>
                <a:cs typeface="Computer Says No"/>
                <a:sym typeface="Computer Says No"/>
              </a:rPr>
              <a:t>¿QUÉ ES IA?</a:t>
            </a:r>
          </a:p>
        </p:txBody>
      </p:sp>
      <p:sp>
        <p:nvSpPr>
          <p:cNvPr name="TextBox 3" id="3"/>
          <p:cNvSpPr txBox="true"/>
          <p:nvPr/>
        </p:nvSpPr>
        <p:spPr>
          <a:xfrm rot="0">
            <a:off x="1578772" y="2743685"/>
            <a:ext cx="6920791" cy="4718985"/>
          </a:xfrm>
          <a:prstGeom prst="rect">
            <a:avLst/>
          </a:prstGeom>
        </p:spPr>
        <p:txBody>
          <a:bodyPr anchor="t" rtlCol="false" tIns="0" lIns="0" bIns="0" rIns="0">
            <a:spAutoFit/>
          </a:bodyPr>
          <a:lstStyle/>
          <a:p>
            <a:pPr algn="l">
              <a:lnSpc>
                <a:spcPts val="2923"/>
              </a:lnSpc>
            </a:pPr>
            <a:r>
              <a:rPr lang="en-US" sz="2088" i="true">
                <a:solidFill>
                  <a:srgbClr val="FFFFFF"/>
                </a:solidFill>
                <a:latin typeface="Poppins Light Italics"/>
                <a:ea typeface="Poppins Light Italics"/>
                <a:cs typeface="Poppins Light Italics"/>
                <a:sym typeface="Poppins Light Italics"/>
              </a:rPr>
              <a:t>"La inteligencia artificial (IA) se refiere a la capacidad de una máquina para realizar tareas que normalmente requieren inteligencia humana, tales como el reconocimiento visual, el procesamiento del lenguaje, la toma de decisiones y el aprendizaje. A través del uso de algoritmos y modelos computacionales, las máquinas pueden simular aspectos del pensamiento humano y mejorar su desempeño con la experiencia."</a:t>
            </a:r>
          </a:p>
          <a:p>
            <a:pPr algn="l">
              <a:lnSpc>
                <a:spcPts val="2923"/>
              </a:lnSpc>
            </a:pPr>
          </a:p>
          <a:p>
            <a:pPr algn="l">
              <a:lnSpc>
                <a:spcPts val="2923"/>
              </a:lnSpc>
            </a:pPr>
            <a:r>
              <a:rPr lang="en-US" sz="2088" b="true">
                <a:solidFill>
                  <a:srgbClr val="FFFFFF"/>
                </a:solidFill>
                <a:latin typeface="Poppins Bold"/>
                <a:ea typeface="Poppins Bold"/>
                <a:cs typeface="Poppins Bold"/>
                <a:sym typeface="Poppins Bold"/>
              </a:rPr>
              <a:t>Referencia</a:t>
            </a:r>
            <a:r>
              <a:rPr lang="en-US" sz="2088">
                <a:solidFill>
                  <a:srgbClr val="FFFFFF"/>
                </a:solidFill>
                <a:latin typeface="Poppins Light"/>
                <a:ea typeface="Poppins Light"/>
                <a:cs typeface="Poppins Light"/>
                <a:sym typeface="Poppins Light"/>
              </a:rPr>
              <a:t>: Russell, S., &amp; Norvig, P. (2020). Artificial Intelligence: A Modern Approach (4th ed.). Pearson.</a:t>
            </a:r>
          </a:p>
          <a:p>
            <a:pPr algn="l">
              <a:lnSpc>
                <a:spcPts val="2923"/>
              </a:lnSpc>
            </a:pPr>
          </a:p>
        </p:txBody>
      </p:sp>
      <p:sp>
        <p:nvSpPr>
          <p:cNvPr name="AutoShape 4" id="4"/>
          <p:cNvSpPr/>
          <p:nvPr/>
        </p:nvSpPr>
        <p:spPr>
          <a:xfrm flipV="true">
            <a:off x="1578821" y="8024645"/>
            <a:ext cx="6920742" cy="1905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578821" y="7440231"/>
            <a:ext cx="4832640" cy="502078"/>
          </a:xfrm>
          <a:prstGeom prst="rect">
            <a:avLst/>
          </a:prstGeom>
        </p:spPr>
        <p:txBody>
          <a:bodyPr anchor="t" rtlCol="false" tIns="0" lIns="0" bIns="0" rIns="0">
            <a:spAutoFit/>
          </a:bodyPr>
          <a:lstStyle/>
          <a:p>
            <a:pPr algn="l">
              <a:lnSpc>
                <a:spcPts val="3826"/>
              </a:lnSpc>
            </a:pPr>
            <a:r>
              <a:rPr lang="en-US" sz="2733" b="true">
                <a:solidFill>
                  <a:srgbClr val="FFFFFF"/>
                </a:solidFill>
                <a:latin typeface="Poppins Medium"/>
                <a:ea typeface="Poppins Medium"/>
                <a:cs typeface="Poppins Medium"/>
                <a:sym typeface="Poppins Medium"/>
              </a:rPr>
              <a:t>Definicion al uso</a:t>
            </a:r>
          </a:p>
        </p:txBody>
      </p:sp>
      <p:sp>
        <p:nvSpPr>
          <p:cNvPr name="TextBox 6" id="6"/>
          <p:cNvSpPr txBox="true"/>
          <p:nvPr/>
        </p:nvSpPr>
        <p:spPr>
          <a:xfrm rot="0">
            <a:off x="1578772" y="8158815"/>
            <a:ext cx="11005158" cy="737535"/>
          </a:xfrm>
          <a:prstGeom prst="rect">
            <a:avLst/>
          </a:prstGeom>
        </p:spPr>
        <p:txBody>
          <a:bodyPr anchor="t" rtlCol="false" tIns="0" lIns="0" bIns="0" rIns="0">
            <a:spAutoFit/>
          </a:bodyPr>
          <a:lstStyle/>
          <a:p>
            <a:pPr algn="l">
              <a:lnSpc>
                <a:spcPts val="2923"/>
              </a:lnSpc>
            </a:pPr>
            <a:r>
              <a:rPr lang="en-US" sz="2088">
                <a:solidFill>
                  <a:srgbClr val="FFFFFF"/>
                </a:solidFill>
                <a:latin typeface="Poppins Light"/>
                <a:ea typeface="Poppins Light"/>
                <a:cs typeface="Poppins Light"/>
                <a:sym typeface="Poppins Light"/>
              </a:rPr>
              <a:t>La IA es una manera de indicarle a una máquina como imitar el comportamiento humano</a:t>
            </a:r>
          </a:p>
        </p:txBody>
      </p:sp>
      <p:sp>
        <p:nvSpPr>
          <p:cNvPr name="Freeform 7" id="7"/>
          <p:cNvSpPr/>
          <p:nvPr/>
        </p:nvSpPr>
        <p:spPr>
          <a:xfrm flipH="false" flipV="false" rot="0">
            <a:off x="9144000" y="1040436"/>
            <a:ext cx="7958574" cy="6693696"/>
          </a:xfrm>
          <a:custGeom>
            <a:avLst/>
            <a:gdLst/>
            <a:ahLst/>
            <a:cxnLst/>
            <a:rect r="r" b="b" t="t" l="l"/>
            <a:pathLst>
              <a:path h="6693696" w="7958574">
                <a:moveTo>
                  <a:pt x="0" y="0"/>
                </a:moveTo>
                <a:lnTo>
                  <a:pt x="7958574" y="0"/>
                </a:lnTo>
                <a:lnTo>
                  <a:pt x="7958574" y="6693697"/>
                </a:lnTo>
                <a:lnTo>
                  <a:pt x="0" y="6693697"/>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866190" y="3022341"/>
            <a:ext cx="4307262" cy="6386459"/>
          </a:xfrm>
          <a:custGeom>
            <a:avLst/>
            <a:gdLst/>
            <a:ahLst/>
            <a:cxnLst/>
            <a:rect r="r" b="b" t="t" l="l"/>
            <a:pathLst>
              <a:path h="6386459" w="4307262">
                <a:moveTo>
                  <a:pt x="0" y="0"/>
                </a:moveTo>
                <a:lnTo>
                  <a:pt x="4307262" y="0"/>
                </a:lnTo>
                <a:lnTo>
                  <a:pt x="4307262" y="6386459"/>
                </a:lnTo>
                <a:lnTo>
                  <a:pt x="0" y="6386459"/>
                </a:lnTo>
                <a:lnTo>
                  <a:pt x="0" y="0"/>
                </a:lnTo>
                <a:close/>
              </a:path>
            </a:pathLst>
          </a:custGeom>
          <a:blipFill>
            <a:blip r:embed="rId3"/>
            <a:stretch>
              <a:fillRect l="0" t="0" r="-13384" b="0"/>
            </a:stretch>
          </a:blipFill>
        </p:spPr>
      </p:sp>
      <p:sp>
        <p:nvSpPr>
          <p:cNvPr name="Freeform 3" id="3"/>
          <p:cNvSpPr/>
          <p:nvPr/>
        </p:nvSpPr>
        <p:spPr>
          <a:xfrm flipH="false" flipV="false" rot="0">
            <a:off x="13022150" y="3022341"/>
            <a:ext cx="4237150" cy="6417998"/>
          </a:xfrm>
          <a:custGeom>
            <a:avLst/>
            <a:gdLst/>
            <a:ahLst/>
            <a:cxnLst/>
            <a:rect r="r" b="b" t="t" l="l"/>
            <a:pathLst>
              <a:path h="6417998" w="4237150">
                <a:moveTo>
                  <a:pt x="0" y="0"/>
                </a:moveTo>
                <a:lnTo>
                  <a:pt x="4237150" y="0"/>
                </a:lnTo>
                <a:lnTo>
                  <a:pt x="4237150" y="6417998"/>
                </a:lnTo>
                <a:lnTo>
                  <a:pt x="0" y="6417998"/>
                </a:lnTo>
                <a:lnTo>
                  <a:pt x="0" y="0"/>
                </a:lnTo>
                <a:close/>
              </a:path>
            </a:pathLst>
          </a:custGeom>
          <a:blipFill>
            <a:blip r:embed="rId4"/>
            <a:stretch>
              <a:fillRect l="-6681" t="0" r="-25433" b="0"/>
            </a:stretch>
          </a:blipFill>
        </p:spPr>
      </p:sp>
      <p:sp>
        <p:nvSpPr>
          <p:cNvPr name="Freeform 4" id="4"/>
          <p:cNvSpPr/>
          <p:nvPr/>
        </p:nvSpPr>
        <p:spPr>
          <a:xfrm flipH="false" flipV="false" rot="0">
            <a:off x="8588786" y="5143500"/>
            <a:ext cx="4018030" cy="1833226"/>
          </a:xfrm>
          <a:custGeom>
            <a:avLst/>
            <a:gdLst/>
            <a:ahLst/>
            <a:cxnLst/>
            <a:rect r="r" b="b" t="t" l="l"/>
            <a:pathLst>
              <a:path h="1833226" w="4018030">
                <a:moveTo>
                  <a:pt x="0" y="0"/>
                </a:moveTo>
                <a:lnTo>
                  <a:pt x="4018030" y="0"/>
                </a:lnTo>
                <a:lnTo>
                  <a:pt x="4018030" y="1833226"/>
                </a:lnTo>
                <a:lnTo>
                  <a:pt x="0" y="18332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256915" y="1513239"/>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ea typeface="Computer Says No"/>
                <a:cs typeface="Computer Says No"/>
                <a:sym typeface="Computer Says No"/>
              </a:rPr>
              <a:t>APRENDIZAJE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028700" y="2153459"/>
            <a:ext cx="11888015" cy="7104841"/>
            <a:chOff x="0" y="0"/>
            <a:chExt cx="15850687" cy="9473121"/>
          </a:xfrm>
        </p:grpSpPr>
        <p:grpSp>
          <p:nvGrpSpPr>
            <p:cNvPr name="Group 3" id="3"/>
            <p:cNvGrpSpPr/>
            <p:nvPr/>
          </p:nvGrpSpPr>
          <p:grpSpPr>
            <a:xfrm rot="0">
              <a:off x="0" y="0"/>
              <a:ext cx="15850687" cy="9473121"/>
              <a:chOff x="0" y="0"/>
              <a:chExt cx="3131000" cy="1871234"/>
            </a:xfrm>
          </p:grpSpPr>
          <p:sp>
            <p:nvSpPr>
              <p:cNvPr name="Freeform 4" id="4"/>
              <p:cNvSpPr/>
              <p:nvPr/>
            </p:nvSpPr>
            <p:spPr>
              <a:xfrm flipH="false" flipV="false" rot="0">
                <a:off x="0" y="0"/>
                <a:ext cx="3131000" cy="1871234"/>
              </a:xfrm>
              <a:custGeom>
                <a:avLst/>
                <a:gdLst/>
                <a:ahLst/>
                <a:cxnLst/>
                <a:rect r="r" b="b" t="t" l="l"/>
                <a:pathLst>
                  <a:path h="1871234" w="3131000">
                    <a:moveTo>
                      <a:pt x="0" y="0"/>
                    </a:moveTo>
                    <a:lnTo>
                      <a:pt x="3131000" y="0"/>
                    </a:lnTo>
                    <a:lnTo>
                      <a:pt x="3131000" y="1871234"/>
                    </a:lnTo>
                    <a:lnTo>
                      <a:pt x="0" y="1871234"/>
                    </a:lnTo>
                    <a:close/>
                  </a:path>
                </a:pathLst>
              </a:custGeom>
              <a:solidFill>
                <a:srgbClr val="FFFFFF"/>
              </a:solidFill>
            </p:spPr>
          </p:sp>
          <p:sp>
            <p:nvSpPr>
              <p:cNvPr name="TextBox 5" id="5"/>
              <p:cNvSpPr txBox="true"/>
              <p:nvPr/>
            </p:nvSpPr>
            <p:spPr>
              <a:xfrm>
                <a:off x="0" y="-104775"/>
                <a:ext cx="3131000" cy="1976009"/>
              </a:xfrm>
              <a:prstGeom prst="rect">
                <a:avLst/>
              </a:prstGeom>
            </p:spPr>
            <p:txBody>
              <a:bodyPr anchor="ctr" rtlCol="false" tIns="50800" lIns="50800" bIns="50800" rIns="50800"/>
              <a:lstStyle/>
              <a:p>
                <a:pPr algn="ctr">
                  <a:lnSpc>
                    <a:spcPts val="3706"/>
                  </a:lnSpc>
                </a:pPr>
              </a:p>
            </p:txBody>
          </p:sp>
        </p:grpSp>
        <p:sp>
          <p:nvSpPr>
            <p:cNvPr name="Freeform 6" id="6"/>
            <p:cNvSpPr/>
            <p:nvPr/>
          </p:nvSpPr>
          <p:spPr>
            <a:xfrm flipH="false" flipV="false" rot="0">
              <a:off x="391171" y="847044"/>
              <a:ext cx="15068345" cy="7779033"/>
            </a:xfrm>
            <a:custGeom>
              <a:avLst/>
              <a:gdLst/>
              <a:ahLst/>
              <a:cxnLst/>
              <a:rect r="r" b="b" t="t" l="l"/>
              <a:pathLst>
                <a:path h="7779033" w="15068345">
                  <a:moveTo>
                    <a:pt x="0" y="0"/>
                  </a:moveTo>
                  <a:lnTo>
                    <a:pt x="15068345" y="0"/>
                  </a:lnTo>
                  <a:lnTo>
                    <a:pt x="15068345" y="7779033"/>
                  </a:lnTo>
                  <a:lnTo>
                    <a:pt x="0" y="7779033"/>
                  </a:lnTo>
                  <a:lnTo>
                    <a:pt x="0" y="0"/>
                  </a:lnTo>
                  <a:close/>
                </a:path>
              </a:pathLst>
            </a:custGeom>
            <a:blipFill>
              <a:blip r:embed="rId3"/>
              <a:stretch>
                <a:fillRect l="0" t="0" r="0" b="0"/>
              </a:stretch>
            </a:blipFill>
          </p:spPr>
        </p:sp>
      </p:grpSp>
      <p:sp>
        <p:nvSpPr>
          <p:cNvPr name="TextBox 7" id="7"/>
          <p:cNvSpPr txBox="true"/>
          <p:nvPr/>
        </p:nvSpPr>
        <p:spPr>
          <a:xfrm rot="0">
            <a:off x="12746774" y="1666875"/>
            <a:ext cx="4512526"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ea typeface="Computer Says No"/>
                <a:cs typeface="Computer Says No"/>
                <a:sym typeface="Computer Says No"/>
              </a:rPr>
              <a:t>BASE</a:t>
            </a:r>
          </a:p>
        </p:txBody>
      </p:sp>
      <p:sp>
        <p:nvSpPr>
          <p:cNvPr name="TextBox 8" id="8"/>
          <p:cNvSpPr txBox="true"/>
          <p:nvPr/>
        </p:nvSpPr>
        <p:spPr>
          <a:xfrm rot="0">
            <a:off x="13684544" y="3090252"/>
            <a:ext cx="3190924" cy="3330231"/>
          </a:xfrm>
          <a:prstGeom prst="rect">
            <a:avLst/>
          </a:prstGeom>
        </p:spPr>
        <p:txBody>
          <a:bodyPr anchor="t" rtlCol="false" tIns="0" lIns="0" bIns="0" rIns="0">
            <a:spAutoFit/>
          </a:bodyPr>
          <a:lstStyle/>
          <a:p>
            <a:pPr algn="l">
              <a:lnSpc>
                <a:spcPts val="2999"/>
              </a:lnSpc>
            </a:pPr>
            <a:r>
              <a:rPr lang="en-US" sz="1851">
                <a:solidFill>
                  <a:srgbClr val="FFFFFF"/>
                </a:solidFill>
                <a:latin typeface="Poppins Light"/>
                <a:ea typeface="Poppins Light"/>
                <a:cs typeface="Poppins Light"/>
                <a:sym typeface="Poppins Light"/>
              </a:rPr>
              <a:t>Una dendrita es una extensión ramificada de una neurona que recibe señales eléctricas de otras neuronas y las transmite hacia el cuerpo celular, ayudando a procesar la información en el sistema nervioso.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81656"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5400000">
            <a:off x="4945230"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9682047"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5"/>
            <a:stretch>
              <a:fillRect l="0" t="0" r="0" b="0"/>
            </a:stretch>
          </a:blipFill>
        </p:spPr>
      </p:sp>
      <p:sp>
        <p:nvSpPr>
          <p:cNvPr name="Freeform 6" id="6"/>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6"/>
            <a:stretch>
              <a:fillRect l="0" t="0" r="0" b="0"/>
            </a:stretch>
          </a:blipFill>
        </p:spPr>
      </p:sp>
      <p:sp>
        <p:nvSpPr>
          <p:cNvPr name="Freeform 7" id="7"/>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7"/>
            <a:stretch>
              <a:fillRect l="0" t="0" r="0" b="0"/>
            </a:stretch>
          </a:blipFill>
        </p:spPr>
      </p:sp>
      <p:sp>
        <p:nvSpPr>
          <p:cNvPr name="Freeform 8" id="8"/>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8"/>
            <a:stretch>
              <a:fillRect l="0" t="0" r="0" b="0"/>
            </a:stretch>
          </a:blipFill>
        </p:spPr>
      </p:sp>
      <p:sp>
        <p:nvSpPr>
          <p:cNvPr name="Freeform 9" id="9"/>
          <p:cNvSpPr/>
          <p:nvPr/>
        </p:nvSpPr>
        <p:spPr>
          <a:xfrm flipH="false" flipV="false" rot="0">
            <a:off x="13655521" y="3335594"/>
            <a:ext cx="1461470" cy="1849961"/>
          </a:xfrm>
          <a:custGeom>
            <a:avLst/>
            <a:gdLst/>
            <a:ahLst/>
            <a:cxnLst/>
            <a:rect r="r" b="b" t="t" l="l"/>
            <a:pathLst>
              <a:path h="1849961" w="1461470">
                <a:moveTo>
                  <a:pt x="0" y="0"/>
                </a:moveTo>
                <a:lnTo>
                  <a:pt x="1461469" y="0"/>
                </a:lnTo>
                <a:lnTo>
                  <a:pt x="1461469" y="1849961"/>
                </a:lnTo>
                <a:lnTo>
                  <a:pt x="0" y="1849961"/>
                </a:lnTo>
                <a:lnTo>
                  <a:pt x="0" y="0"/>
                </a:lnTo>
                <a:close/>
              </a:path>
            </a:pathLst>
          </a:custGeom>
          <a:blipFill>
            <a:blip r:embed="rId9"/>
            <a:stretch>
              <a:fillRect l="0" t="0" r="0" b="0"/>
            </a:stretch>
          </a:blipFill>
        </p:spPr>
      </p:sp>
      <p:sp>
        <p:nvSpPr>
          <p:cNvPr name="Freeform 10" id="10"/>
          <p:cNvSpPr/>
          <p:nvPr/>
        </p:nvSpPr>
        <p:spPr>
          <a:xfrm flipH="false" flipV="false" rot="0">
            <a:off x="8773202" y="3490185"/>
            <a:ext cx="1418460" cy="1695370"/>
          </a:xfrm>
          <a:custGeom>
            <a:avLst/>
            <a:gdLst/>
            <a:ahLst/>
            <a:cxnLst/>
            <a:rect r="r" b="b" t="t" l="l"/>
            <a:pathLst>
              <a:path h="1695370" w="1418460">
                <a:moveTo>
                  <a:pt x="0" y="0"/>
                </a:moveTo>
                <a:lnTo>
                  <a:pt x="1418460" y="0"/>
                </a:lnTo>
                <a:lnTo>
                  <a:pt x="1418460" y="1695370"/>
                </a:lnTo>
                <a:lnTo>
                  <a:pt x="0" y="1695370"/>
                </a:lnTo>
                <a:lnTo>
                  <a:pt x="0" y="0"/>
                </a:lnTo>
                <a:close/>
              </a:path>
            </a:pathLst>
          </a:custGeom>
          <a:blipFill>
            <a:blip r:embed="rId10"/>
            <a:stretch>
              <a:fillRect l="0" t="0" r="0" b="0"/>
            </a:stretch>
          </a:blipFill>
        </p:spPr>
      </p:sp>
      <p:sp>
        <p:nvSpPr>
          <p:cNvPr name="Freeform 11" id="11"/>
          <p:cNvSpPr/>
          <p:nvPr/>
        </p:nvSpPr>
        <p:spPr>
          <a:xfrm flipH="false" flipV="false" rot="0">
            <a:off x="3967259" y="3490185"/>
            <a:ext cx="1222079" cy="1695370"/>
          </a:xfrm>
          <a:custGeom>
            <a:avLst/>
            <a:gdLst/>
            <a:ahLst/>
            <a:cxnLst/>
            <a:rect r="r" b="b" t="t" l="l"/>
            <a:pathLst>
              <a:path h="1695370" w="1222079">
                <a:moveTo>
                  <a:pt x="0" y="0"/>
                </a:moveTo>
                <a:lnTo>
                  <a:pt x="1222079" y="0"/>
                </a:lnTo>
                <a:lnTo>
                  <a:pt x="1222079" y="1695370"/>
                </a:lnTo>
                <a:lnTo>
                  <a:pt x="0" y="1695370"/>
                </a:lnTo>
                <a:lnTo>
                  <a:pt x="0" y="0"/>
                </a:lnTo>
                <a:close/>
              </a:path>
            </a:pathLst>
          </a:custGeom>
          <a:blipFill>
            <a:blip r:embed="rId11"/>
            <a:stretch>
              <a:fillRect l="0" t="0" r="0" b="0"/>
            </a:stretch>
          </a:blipFill>
        </p:spPr>
      </p:sp>
      <p:sp>
        <p:nvSpPr>
          <p:cNvPr name="TextBox 12" id="12"/>
          <p:cNvSpPr txBox="true"/>
          <p:nvPr/>
        </p:nvSpPr>
        <p:spPr>
          <a:xfrm rot="0">
            <a:off x="5642986" y="1495425"/>
            <a:ext cx="7678893" cy="111786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6866E1"/>
                </a:solidFill>
                <a:latin typeface="Computer Says No"/>
                <a:ea typeface="Computer Says No"/>
                <a:cs typeface="Computer Says No"/>
                <a:sym typeface="Computer Says No"/>
              </a:rPr>
              <a:t>AI EN EL DÍA A DÍA</a:t>
            </a:r>
          </a:p>
        </p:txBody>
      </p:sp>
      <p:sp>
        <p:nvSpPr>
          <p:cNvPr name="TextBox 13" id="13"/>
          <p:cNvSpPr txBox="true"/>
          <p:nvPr/>
        </p:nvSpPr>
        <p:spPr>
          <a:xfrm rot="0">
            <a:off x="2933300" y="5756962"/>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ea typeface="Computer Says No"/>
                <a:cs typeface="Computer Says No"/>
                <a:sym typeface="Computer Says No"/>
              </a:rPr>
              <a:t>SOCIAL MEDIA</a:t>
            </a:r>
          </a:p>
        </p:txBody>
      </p:sp>
      <p:sp>
        <p:nvSpPr>
          <p:cNvPr name="TextBox 14" id="14"/>
          <p:cNvSpPr txBox="true"/>
          <p:nvPr/>
        </p:nvSpPr>
        <p:spPr>
          <a:xfrm rot="0">
            <a:off x="3059776" y="6353562"/>
            <a:ext cx="3037045" cy="1519872"/>
          </a:xfrm>
          <a:prstGeom prst="rect">
            <a:avLst/>
          </a:prstGeom>
        </p:spPr>
        <p:txBody>
          <a:bodyPr anchor="t" rtlCol="false" tIns="0" lIns="0" bIns="0" rIns="0">
            <a:spAutoFit/>
          </a:bodyPr>
          <a:lstStyle/>
          <a:p>
            <a:pPr algn="ctr">
              <a:lnSpc>
                <a:spcPts val="2439"/>
              </a:lnSpc>
            </a:pPr>
            <a:r>
              <a:rPr lang="en-US" sz="1505">
                <a:solidFill>
                  <a:srgbClr val="FFFFFF"/>
                </a:solidFill>
                <a:latin typeface="Poppins Light"/>
                <a:ea typeface="Poppins Light"/>
                <a:cs typeface="Poppins Light"/>
                <a:sym typeface="Poppins Light"/>
              </a:rPr>
              <a:t>Plataformas como Netflix, YouTube y Spotify emplean IA para sugerir películas, videos o música basados en tus preferencias</a:t>
            </a:r>
          </a:p>
        </p:txBody>
      </p:sp>
      <p:sp>
        <p:nvSpPr>
          <p:cNvPr name="TextBox 15" id="15"/>
          <p:cNvSpPr txBox="true"/>
          <p:nvPr/>
        </p:nvSpPr>
        <p:spPr>
          <a:xfrm rot="0">
            <a:off x="7837434" y="5756962"/>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ea typeface="Computer Says No"/>
                <a:cs typeface="Computer Says No"/>
                <a:sym typeface="Computer Says No"/>
              </a:rPr>
              <a:t>GPS</a:t>
            </a:r>
          </a:p>
        </p:txBody>
      </p:sp>
      <p:sp>
        <p:nvSpPr>
          <p:cNvPr name="TextBox 16" id="16"/>
          <p:cNvSpPr txBox="true"/>
          <p:nvPr/>
        </p:nvSpPr>
        <p:spPr>
          <a:xfrm rot="0">
            <a:off x="12574252" y="5756962"/>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ea typeface="Computer Says No"/>
                <a:cs typeface="Computer Says No"/>
                <a:sym typeface="Computer Says No"/>
              </a:rPr>
              <a:t>TRADUCTORES</a:t>
            </a:r>
          </a:p>
        </p:txBody>
      </p:sp>
      <p:sp>
        <p:nvSpPr>
          <p:cNvPr name="TextBox 17" id="17"/>
          <p:cNvSpPr txBox="true"/>
          <p:nvPr/>
        </p:nvSpPr>
        <p:spPr>
          <a:xfrm rot="0">
            <a:off x="7963910" y="6302306"/>
            <a:ext cx="3037045" cy="1519872"/>
          </a:xfrm>
          <a:prstGeom prst="rect">
            <a:avLst/>
          </a:prstGeom>
        </p:spPr>
        <p:txBody>
          <a:bodyPr anchor="t" rtlCol="false" tIns="0" lIns="0" bIns="0" rIns="0">
            <a:spAutoFit/>
          </a:bodyPr>
          <a:lstStyle/>
          <a:p>
            <a:pPr algn="ctr">
              <a:lnSpc>
                <a:spcPts val="2439"/>
              </a:lnSpc>
            </a:pPr>
            <a:r>
              <a:rPr lang="en-US" sz="1505">
                <a:solidFill>
                  <a:srgbClr val="FFFFFF"/>
                </a:solidFill>
                <a:latin typeface="Poppins Light"/>
                <a:ea typeface="Poppins Light"/>
                <a:cs typeface="Poppins Light"/>
                <a:sym typeface="Poppins Light"/>
              </a:rPr>
              <a:t>Google Maps y Waze utilizan IA para ofrecer rutas óptimas y tiempos estimados de llegada, adaptándose al tráfico en tiempo real.</a:t>
            </a:r>
          </a:p>
        </p:txBody>
      </p:sp>
      <p:sp>
        <p:nvSpPr>
          <p:cNvPr name="TextBox 18" id="18"/>
          <p:cNvSpPr txBox="true"/>
          <p:nvPr/>
        </p:nvSpPr>
        <p:spPr>
          <a:xfrm rot="0">
            <a:off x="12703021" y="6302306"/>
            <a:ext cx="3037045" cy="1215072"/>
          </a:xfrm>
          <a:prstGeom prst="rect">
            <a:avLst/>
          </a:prstGeom>
        </p:spPr>
        <p:txBody>
          <a:bodyPr anchor="t" rtlCol="false" tIns="0" lIns="0" bIns="0" rIns="0">
            <a:spAutoFit/>
          </a:bodyPr>
          <a:lstStyle/>
          <a:p>
            <a:pPr algn="ctr">
              <a:lnSpc>
                <a:spcPts val="2439"/>
              </a:lnSpc>
            </a:pPr>
            <a:r>
              <a:rPr lang="en-US" sz="1505">
                <a:solidFill>
                  <a:srgbClr val="FFFFFF"/>
                </a:solidFill>
                <a:latin typeface="Poppins Light"/>
                <a:ea typeface="Poppins Light"/>
                <a:cs typeface="Poppins Light"/>
                <a:sym typeface="Poppins Light"/>
              </a:rPr>
              <a:t>Herramientas como Google Translate emplean IA para traducir textos en tiempo real entre múltiples idiomas.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748559" y="1028700"/>
            <a:ext cx="8218671" cy="8229600"/>
          </a:xfrm>
          <a:custGeom>
            <a:avLst/>
            <a:gdLst/>
            <a:ahLst/>
            <a:cxnLst/>
            <a:rect r="r" b="b" t="t" l="l"/>
            <a:pathLst>
              <a:path h="8229600" w="8218671">
                <a:moveTo>
                  <a:pt x="0" y="0"/>
                </a:moveTo>
                <a:lnTo>
                  <a:pt x="8218671" y="0"/>
                </a:lnTo>
                <a:lnTo>
                  <a:pt x="8218671" y="8229600"/>
                </a:lnTo>
                <a:lnTo>
                  <a:pt x="0" y="8229600"/>
                </a:lnTo>
                <a:lnTo>
                  <a:pt x="0" y="0"/>
                </a:lnTo>
                <a:close/>
              </a:path>
            </a:pathLst>
          </a:custGeom>
          <a:blipFill>
            <a:blip r:embed="rId2"/>
            <a:stretch>
              <a:fillRect l="0" t="0" r="0" b="0"/>
            </a:stretch>
          </a:blipFill>
        </p:spPr>
      </p:sp>
      <p:sp>
        <p:nvSpPr>
          <p:cNvPr name="TextBox 3" id="3"/>
          <p:cNvSpPr txBox="true"/>
          <p:nvPr/>
        </p:nvSpPr>
        <p:spPr>
          <a:xfrm rot="0">
            <a:off x="444832" y="4817929"/>
            <a:ext cx="7678893" cy="111786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6866E1"/>
                </a:solidFill>
                <a:latin typeface="Computer Says No"/>
                <a:ea typeface="Computer Says No"/>
                <a:cs typeface="Computer Says No"/>
                <a:sym typeface="Computer Says No"/>
              </a:rPr>
              <a:t>CLASIFICACIÓN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3"/>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4"/>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5"/>
            <a:stretch>
              <a:fillRect l="0" t="0" r="0" b="0"/>
            </a:stretch>
          </a:blipFill>
        </p:spPr>
      </p:sp>
      <p:sp>
        <p:nvSpPr>
          <p:cNvPr name="TextBox 5" id="5"/>
          <p:cNvSpPr txBox="true"/>
          <p:nvPr/>
        </p:nvSpPr>
        <p:spPr>
          <a:xfrm rot="0">
            <a:off x="1256169" y="2766591"/>
            <a:ext cx="8041066" cy="4649360"/>
          </a:xfrm>
          <a:prstGeom prst="rect">
            <a:avLst/>
          </a:prstGeom>
        </p:spPr>
        <p:txBody>
          <a:bodyPr anchor="t" rtlCol="false" tIns="0" lIns="0" bIns="0" rIns="0">
            <a:spAutoFit/>
          </a:bodyPr>
          <a:lstStyle/>
          <a:p>
            <a:pPr algn="ctr" marL="0" indent="0" lvl="0">
              <a:lnSpc>
                <a:spcPts val="16889"/>
              </a:lnSpc>
              <a:spcBef>
                <a:spcPct val="0"/>
              </a:spcBef>
            </a:pPr>
            <a:r>
              <a:rPr lang="en-US" sz="23458">
                <a:solidFill>
                  <a:srgbClr val="6866E1"/>
                </a:solidFill>
                <a:latin typeface="Computer Says No"/>
                <a:ea typeface="Computer Says No"/>
                <a:cs typeface="Computer Says No"/>
                <a:sym typeface="Computer Says No"/>
              </a:rPr>
              <a:t>LA IDEA “GLVA”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3" id="3"/>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Freeform 4" id="4"/>
          <p:cNvSpPr/>
          <p:nvPr/>
        </p:nvSpPr>
        <p:spPr>
          <a:xfrm flipH="false" flipV="false" rot="0">
            <a:off x="8432955" y="3507692"/>
            <a:ext cx="3829905" cy="5750608"/>
          </a:xfrm>
          <a:custGeom>
            <a:avLst/>
            <a:gdLst/>
            <a:ahLst/>
            <a:cxnLst/>
            <a:rect r="r" b="b" t="t" l="l"/>
            <a:pathLst>
              <a:path h="5750608" w="3829905">
                <a:moveTo>
                  <a:pt x="0" y="0"/>
                </a:moveTo>
                <a:lnTo>
                  <a:pt x="3829905" y="0"/>
                </a:lnTo>
                <a:lnTo>
                  <a:pt x="3829905" y="5750608"/>
                </a:lnTo>
                <a:lnTo>
                  <a:pt x="0" y="5750608"/>
                </a:lnTo>
                <a:lnTo>
                  <a:pt x="0" y="0"/>
                </a:lnTo>
                <a:close/>
              </a:path>
            </a:pathLst>
          </a:custGeom>
          <a:blipFill>
            <a:blip r:embed="rId5"/>
            <a:stretch>
              <a:fillRect l="0" t="0" r="0" b="0"/>
            </a:stretch>
          </a:blipFill>
        </p:spPr>
      </p:sp>
      <p:sp>
        <p:nvSpPr>
          <p:cNvPr name="Freeform 5" id="5"/>
          <p:cNvSpPr/>
          <p:nvPr/>
        </p:nvSpPr>
        <p:spPr>
          <a:xfrm flipH="false" flipV="false" rot="0">
            <a:off x="12881650" y="3509965"/>
            <a:ext cx="4377650" cy="5750608"/>
          </a:xfrm>
          <a:custGeom>
            <a:avLst/>
            <a:gdLst/>
            <a:ahLst/>
            <a:cxnLst/>
            <a:rect r="r" b="b" t="t" l="l"/>
            <a:pathLst>
              <a:path h="5750608" w="4377650">
                <a:moveTo>
                  <a:pt x="0" y="0"/>
                </a:moveTo>
                <a:lnTo>
                  <a:pt x="4377650" y="0"/>
                </a:lnTo>
                <a:lnTo>
                  <a:pt x="4377650" y="5750608"/>
                </a:lnTo>
                <a:lnTo>
                  <a:pt x="0" y="5750608"/>
                </a:lnTo>
                <a:lnTo>
                  <a:pt x="0" y="0"/>
                </a:lnTo>
                <a:close/>
              </a:path>
            </a:pathLst>
          </a:custGeom>
          <a:blipFill>
            <a:blip r:embed="rId6"/>
            <a:stretch>
              <a:fillRect l="0" t="0" r="0" b="0"/>
            </a:stretch>
          </a:blipFill>
        </p:spPr>
      </p:sp>
      <p:sp>
        <p:nvSpPr>
          <p:cNvPr name="TextBox 6" id="6"/>
          <p:cNvSpPr txBox="true"/>
          <p:nvPr/>
        </p:nvSpPr>
        <p:spPr>
          <a:xfrm rot="0">
            <a:off x="1416571" y="1513239"/>
            <a:ext cx="15454857"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ea typeface="Computer Says No"/>
                <a:cs typeface="Computer Says No"/>
                <a:sym typeface="Computer Says No"/>
              </a:rPr>
              <a:t>“CONCEPTO MENTAL ABSTRACTO”</a:t>
            </a:r>
          </a:p>
        </p:txBody>
      </p:sp>
      <p:sp>
        <p:nvSpPr>
          <p:cNvPr name="TextBox 7" id="7"/>
          <p:cNvSpPr txBox="true"/>
          <p:nvPr/>
        </p:nvSpPr>
        <p:spPr>
          <a:xfrm rot="0">
            <a:off x="871225" y="3424240"/>
            <a:ext cx="6942941" cy="5559081"/>
          </a:xfrm>
          <a:prstGeom prst="rect">
            <a:avLst/>
          </a:prstGeom>
        </p:spPr>
        <p:txBody>
          <a:bodyPr anchor="t" rtlCol="false" tIns="0" lIns="0" bIns="0" rIns="0">
            <a:spAutoFit/>
          </a:bodyPr>
          <a:lstStyle/>
          <a:p>
            <a:pPr algn="l" marL="399778" indent="-199889" lvl="1">
              <a:lnSpc>
                <a:spcPts val="2999"/>
              </a:lnSpc>
              <a:buFont typeface="Arial"/>
              <a:buChar char="•"/>
            </a:pPr>
            <a:r>
              <a:rPr lang="en-US" sz="1851">
                <a:solidFill>
                  <a:srgbClr val="FFFFFF"/>
                </a:solidFill>
                <a:latin typeface="Poppins Light"/>
                <a:ea typeface="Poppins Light"/>
                <a:cs typeface="Poppins Light"/>
                <a:sym typeface="Poppins Light"/>
              </a:rPr>
              <a:t>Cortana es un personaje icónico de la saga de videojuegos Halo. Es una inteligencia artificial (IA), capaz de interactuar con sistemas de otras especies en el universo. Es una AI de combate pensada para proporcionarle información táctica, soporte en combate y análisis de situaciones al personaje principal del video juego.</a:t>
            </a:r>
          </a:p>
          <a:p>
            <a:pPr algn="l">
              <a:lnSpc>
                <a:spcPts val="2999"/>
              </a:lnSpc>
            </a:pPr>
          </a:p>
          <a:p>
            <a:pPr algn="l" marL="399778" indent="-199889" lvl="1">
              <a:lnSpc>
                <a:spcPts val="2999"/>
              </a:lnSpc>
              <a:buFont typeface="Arial"/>
              <a:buChar char="•"/>
            </a:pPr>
            <a:r>
              <a:rPr lang="en-US" sz="1851">
                <a:solidFill>
                  <a:srgbClr val="FFFFFF"/>
                </a:solidFill>
                <a:latin typeface="Poppins"/>
                <a:ea typeface="Poppins"/>
                <a:cs typeface="Poppins"/>
                <a:sym typeface="Poppins"/>
              </a:rPr>
              <a:t>Ultrón es una inteligencia artificial (IA) creada en un intento de desarrollar una tecnología avanzada para ayudar a la humanidad. Sin embargo, Ultron rápidamente se vuelve autoconsciente y adopta una visión distorsionada de la humanidad, concluyendo que la única forma de salvar al planeta es erradicar a la humanidad misma.</a:t>
            </a:r>
          </a:p>
        </p:txBody>
      </p:sp>
      <p:sp>
        <p:nvSpPr>
          <p:cNvPr name="TextBox 8" id="8"/>
          <p:cNvSpPr txBox="true"/>
          <p:nvPr/>
        </p:nvSpPr>
        <p:spPr>
          <a:xfrm rot="0">
            <a:off x="13662541" y="9316486"/>
            <a:ext cx="3596759" cy="358431"/>
          </a:xfrm>
          <a:prstGeom prst="rect">
            <a:avLst/>
          </a:prstGeom>
        </p:spPr>
        <p:txBody>
          <a:bodyPr anchor="t" rtlCol="false" tIns="0" lIns="0" bIns="0" rIns="0">
            <a:spAutoFit/>
          </a:bodyPr>
          <a:lstStyle/>
          <a:p>
            <a:pPr algn="l">
              <a:lnSpc>
                <a:spcPts val="2999"/>
              </a:lnSpc>
            </a:pPr>
            <a:r>
              <a:rPr lang="en-US" sz="1851" i="true">
                <a:solidFill>
                  <a:srgbClr val="FFFFFF"/>
                </a:solidFill>
                <a:latin typeface="Poppins Italics"/>
                <a:ea typeface="Poppins Italics"/>
                <a:cs typeface="Poppins Italics"/>
                <a:sym typeface="Poppins Italics"/>
              </a:rPr>
              <a:t>*La idea surguió en 2014 aprox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DAGUXzb_70g</dc:identifier>
  <dcterms:modified xsi:type="dcterms:W3CDTF">2011-08-01T06:04:30Z</dcterms:modified>
  <cp:revision>1</cp:revision>
  <dc:title>Lyra </dc:title>
</cp:coreProperties>
</file>